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7" r:id="rId11"/>
    <p:sldId id="265" r:id="rId12"/>
    <p:sldId id="270" r:id="rId13"/>
    <p:sldId id="271" r:id="rId14"/>
    <p:sldId id="272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4AA5B8-96E1-4C95-B695-524895DBEADC}" v="519" dt="2020-02-22T13:16:18.473"/>
    <p1510:client id="{9D72DE70-3FC0-4121-B3BF-DB21B3B1FEE0}" v="22" dt="2020-03-19T13:18:19.133"/>
    <p1510:client id="{ECFAB4F7-9F42-4DD7-B37A-BD530B45A2DF}" v="2852" dt="2020-02-22T12:21:13.1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>
        <p:scale>
          <a:sx n="97" d="100"/>
          <a:sy n="97" d="100"/>
        </p:scale>
        <p:origin x="-10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9E6b3swbnWg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5-MT5zeY6CU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videoseries?list=PL6F15CD9672F3E12C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dio.cz/cz/static/strucne-dejiny-hudby/romantismus" TargetMode="External"/><Relationship Id="rId2" Type="http://schemas.openxmlformats.org/officeDocument/2006/relationships/hyperlink" Target="https://cs.wikipedia.org/wiki/Romantismus#Romantismus_v_hudb%C4%9B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egion.rozhlas.cz/romantismus-7289908" TargetMode="External"/><Relationship Id="rId4" Type="http://schemas.openxmlformats.org/officeDocument/2006/relationships/hyperlink" Target="http://www.zshabartov.cz/files/files/vy_32_inovace_hv_15_romantismus_notebook.pdf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cs-CZ" sz="5400">
                <a:cs typeface="Calibri Light"/>
              </a:rPr>
              <a:t>Romantismus</a:t>
            </a:r>
            <a:endParaRPr lang="cs-CZ" sz="540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cs-CZ" sz="2000" dirty="0">
                <a:cs typeface="Calibri"/>
              </a:rPr>
              <a:t>G3 2019/2020</a:t>
            </a:r>
          </a:p>
          <a:p>
            <a:pPr algn="l"/>
            <a:r>
              <a:rPr lang="cs-CZ" sz="2000" dirty="0">
                <a:cs typeface="Calibri"/>
              </a:rPr>
              <a:t>Jindřiška </a:t>
            </a:r>
            <a:r>
              <a:rPr lang="cs-CZ" sz="2000" dirty="0" err="1">
                <a:cs typeface="Calibri"/>
              </a:rPr>
              <a:t>Judová</a:t>
            </a:r>
            <a:r>
              <a:rPr lang="cs-CZ" sz="2000" dirty="0">
                <a:cs typeface="Calibri"/>
              </a:rPr>
              <a:t> a Hana </a:t>
            </a:r>
            <a:r>
              <a:rPr lang="cs-CZ" sz="2000" dirty="0" err="1">
                <a:cs typeface="Calibri"/>
              </a:rPr>
              <a:t>Hedvíková</a:t>
            </a:r>
          </a:p>
        </p:txBody>
      </p:sp>
      <p:sp>
        <p:nvSpPr>
          <p:cNvPr id="34" name="Freeform: Shape 36">
            <a:extLst>
              <a:ext uri="{FF2B5EF4-FFF2-40B4-BE49-F238E27FC236}">
                <a16:creationId xmlns:a16="http://schemas.microsoft.com/office/drawing/2014/main" xmlns="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Obrázek 17" descr="Obsah obrázku exteriér, sníh, hora, příroda&#10;&#10;Popis vygenerovaný s velmi vysokou mírou spolehlivosti">
            <a:extLst>
              <a:ext uri="{FF2B5EF4-FFF2-40B4-BE49-F238E27FC236}">
                <a16:creationId xmlns:a16="http://schemas.microsoft.com/office/drawing/2014/main" xmlns="" id="{FF06B7F0-F1BF-466E-816F-1FD27F707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92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3EE5A3E-9321-4E48-945E-25F8565E4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21" y="666790"/>
            <a:ext cx="5107662" cy="790681"/>
          </a:xfrm>
        </p:spPr>
        <p:txBody>
          <a:bodyPr>
            <a:normAutofit/>
          </a:bodyPr>
          <a:lstStyle/>
          <a:p>
            <a:r>
              <a:rPr lang="cs-CZ" b="1" dirty="0">
                <a:cs typeface="Calibri Light"/>
              </a:rPr>
              <a:t>Chopinova díla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F200EB7-CAC8-469E-9CF8-D2C9BADA6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166" y="1782981"/>
            <a:ext cx="4791360" cy="43939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cs-CZ" sz="2400" dirty="0">
                <a:cs typeface="Calibri" panose="020F0502020204030204"/>
              </a:rPr>
              <a:t>3 klavírní </a:t>
            </a:r>
            <a:r>
              <a:rPr lang="cs-CZ" sz="2400" dirty="0" err="1">
                <a:cs typeface="Calibri" panose="020F0502020204030204"/>
              </a:rPr>
              <a:t>sonaty</a:t>
            </a:r>
            <a:endParaRPr lang="cs-CZ" sz="24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400" dirty="0">
                <a:cs typeface="Calibri" panose="020F0502020204030204"/>
              </a:rPr>
              <a:t>4 balady</a:t>
            </a:r>
          </a:p>
          <a:p>
            <a:pPr marL="0" indent="0">
              <a:buNone/>
            </a:pPr>
            <a:r>
              <a:rPr lang="cs-CZ" sz="2400" dirty="0">
                <a:cs typeface="Calibri" panose="020F0502020204030204"/>
              </a:rPr>
              <a:t>58 mazurek</a:t>
            </a:r>
          </a:p>
          <a:p>
            <a:pPr marL="0" indent="0">
              <a:buNone/>
            </a:pPr>
            <a:r>
              <a:rPr lang="cs-CZ" sz="2400" dirty="0">
                <a:cs typeface="Calibri" panose="020F0502020204030204"/>
              </a:rPr>
              <a:t>20 valčíků</a:t>
            </a:r>
          </a:p>
          <a:p>
            <a:pPr marL="0" indent="0">
              <a:buNone/>
            </a:pPr>
            <a:r>
              <a:rPr lang="cs-CZ" sz="2400" dirty="0">
                <a:cs typeface="Calibri" panose="020F0502020204030204"/>
              </a:rPr>
              <a:t>26 preludií</a:t>
            </a:r>
          </a:p>
          <a:p>
            <a:pPr marL="0" indent="0">
              <a:buNone/>
            </a:pPr>
            <a:r>
              <a:rPr lang="cs-CZ" sz="2400" dirty="0">
                <a:cs typeface="Calibri" panose="020F0502020204030204"/>
              </a:rPr>
              <a:t>27 etud</a:t>
            </a:r>
          </a:p>
          <a:p>
            <a:pPr marL="0" indent="0">
              <a:buNone/>
            </a:pPr>
            <a:r>
              <a:rPr lang="cs-CZ" sz="2400" dirty="0">
                <a:cs typeface="Calibri" panose="020F0502020204030204"/>
              </a:rPr>
              <a:t>2 koncerty pro klavír a orchestr ad...</a:t>
            </a:r>
          </a:p>
          <a:p>
            <a:pPr marL="0" indent="0">
              <a:buNone/>
            </a:pPr>
            <a:r>
              <a:rPr lang="cs-CZ" sz="2400" dirty="0">
                <a:cs typeface="Calibri" panose="020F0502020204030204"/>
              </a:rPr>
              <a:t>Známá díla:</a:t>
            </a:r>
          </a:p>
          <a:p>
            <a:pPr marL="0" indent="0">
              <a:buNone/>
            </a:pPr>
            <a:r>
              <a:rPr lang="cs-CZ" sz="2400" dirty="0" err="1">
                <a:cs typeface="Calibri" panose="020F0502020204030204"/>
              </a:rPr>
              <a:t>Fantaisie</a:t>
            </a:r>
            <a:r>
              <a:rPr lang="cs-CZ" sz="2400" dirty="0">
                <a:cs typeface="Calibri" panose="020F0502020204030204"/>
              </a:rPr>
              <a:t> </a:t>
            </a:r>
            <a:r>
              <a:rPr lang="cs-CZ" sz="2400" dirty="0" err="1">
                <a:cs typeface="Calibri" panose="020F0502020204030204"/>
              </a:rPr>
              <a:t>Impromtu</a:t>
            </a:r>
            <a:r>
              <a:rPr lang="cs-CZ" sz="2400" dirty="0">
                <a:cs typeface="Calibri" panose="020F0502020204030204"/>
              </a:rPr>
              <a:t>, </a:t>
            </a:r>
            <a:r>
              <a:rPr lang="cs-CZ" sz="2400" dirty="0" err="1">
                <a:cs typeface="Calibri" panose="020F0502020204030204"/>
              </a:rPr>
              <a:t>Nocturne</a:t>
            </a:r>
            <a:r>
              <a:rPr lang="cs-CZ" sz="2400" dirty="0">
                <a:cs typeface="Calibri" panose="020F0502020204030204"/>
              </a:rPr>
              <a:t> op. 9 No.2</a:t>
            </a: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xmlns="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ázek 17" descr="Obsah obrázku exteriér, voda, pláž, oceán&#10;&#10;Popis vygenerovaný s velmi vysokou mírou spolehlivosti">
            <a:extLst>
              <a:ext uri="{FF2B5EF4-FFF2-40B4-BE49-F238E27FC236}">
                <a16:creationId xmlns:a16="http://schemas.microsoft.com/office/drawing/2014/main" xmlns="" id="{D1EE5CCF-3533-452B-BA69-040BB6B5C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1" r="20206" b="-2"/>
          <a:stretch/>
        </p:blipFill>
        <p:spPr>
          <a:xfrm>
            <a:off x="6412117" y="10"/>
            <a:ext cx="5779884" cy="685799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7EAA094-9CF6-4695-958A-33D9BCAA94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2E80C965-DB6D-4F81-9E9E-B027384D0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xmlns="" id="{A580F890-B085-4E95-96AA-55AEBEC5CE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9493646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5" descr="Obsah obrázku klavír, hudba, interiér, vsedě&#10;&#10;Popis vygenerovaný s velmi vysokou mírou spolehlivosti">
            <a:extLst>
              <a:ext uri="{FF2B5EF4-FFF2-40B4-BE49-F238E27FC236}">
                <a16:creationId xmlns:a16="http://schemas.microsoft.com/office/drawing/2014/main" xmlns="" id="{BA6A0BE1-806B-4A6A-99DF-A04CCEA1A1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8127" r="1631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671818AF-C075-4FB4-ACF6-4C65C5E09298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,,</a:t>
            </a:r>
            <a:r>
              <a:rPr lang="en-US" sz="6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Básník</a:t>
            </a: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klavíru</a:t>
            </a: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800582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66B332A4-D438-4773-A77F-5ED49A448D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DF9AD32D-FF05-44F4-BD4D-9CEE89B71E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AFF34CA-A26C-4D61-B54A-2E5A1EFC7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5400" kern="120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HUDEBNÍ UKÁZKY</a:t>
            </a:r>
          </a:p>
        </p:txBody>
      </p:sp>
    </p:spTree>
    <p:extLst>
      <p:ext uri="{BB962C8B-B14F-4D97-AF65-F5344CB8AC3E}">
        <p14:creationId xmlns:p14="http://schemas.microsoft.com/office/powerpoint/2010/main" val="430552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7">
            <a:extLst>
              <a:ext uri="{FF2B5EF4-FFF2-40B4-BE49-F238E27FC236}">
                <a16:creationId xmlns:a16="http://schemas.microsoft.com/office/drawing/2014/main" xmlns="" id="{5DCB5928-DC7D-4612-9922-441966E156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7" name="Freeform: Shape 69">
            <a:extLst>
              <a:ext uri="{FF2B5EF4-FFF2-40B4-BE49-F238E27FC236}">
                <a16:creationId xmlns:a16="http://schemas.microsoft.com/office/drawing/2014/main" xmlns="" id="{682C1161-1736-45EC-99B7-33F3CAE9D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9" name="Freeform: Shape 71">
            <a:extLst>
              <a:ext uri="{FF2B5EF4-FFF2-40B4-BE49-F238E27FC236}">
                <a16:creationId xmlns:a16="http://schemas.microsoft.com/office/drawing/2014/main" xmlns="" id="{84D4DDB8-B68F-45B0-9F62-C4279996F6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1D351909-9998-4DB9-A728-2F066D3361C7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Chopin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Nocturne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op.9 No.2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ázek 2">
            <a:hlinkClick r:id="" action="ppaction://media"/>
            <a:extLst>
              <a:ext uri="{FF2B5EF4-FFF2-40B4-BE49-F238E27FC236}">
                <a16:creationId xmlns:a16="http://schemas.microsoft.com/office/drawing/2014/main" xmlns="" id="{944B4390-4024-4077-9E01-D777CC4FDDD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14356" y="950060"/>
            <a:ext cx="6408836" cy="480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7450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DCB5928-DC7D-4612-9922-441966E156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xmlns="" id="{682C1161-1736-45EC-99B7-33F3CAE9D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xmlns="" id="{84D4DDB8-B68F-45B0-9F62-C4279996F6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61A4708-268A-413E-912E-E5DC24A9F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Beethoven </a:t>
            </a:r>
            <a:b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Moonlight Sonata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3">
            <a:hlinkClick r:id="" action="ppaction://media"/>
            <a:extLst>
              <a:ext uri="{FF2B5EF4-FFF2-40B4-BE49-F238E27FC236}">
                <a16:creationId xmlns:a16="http://schemas.microsoft.com/office/drawing/2014/main" xmlns="" id="{587CD3D6-CCA8-4D04-AB49-58D3B9BB8B6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14356" y="950060"/>
            <a:ext cx="6408836" cy="480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8722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DCB5928-DC7D-4612-9922-441966E156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xmlns="" id="{682C1161-1736-45EC-99B7-33F3CAE9D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xmlns="" id="{84D4DDB8-B68F-45B0-9F62-C4279996F6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C922FD1-8B3A-479B-B7CB-190322BBD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Čajkovskij</a:t>
            </a:r>
            <a:r>
              <a:rPr lang="en-US" kern="1200" dirty="0"/>
              <a:t/>
            </a:r>
            <a:br>
              <a:rPr lang="en-US" kern="1200" dirty="0"/>
            </a:br>
            <a:r>
              <a:rPr lang="en-US" kern="1200" dirty="0"/>
              <a:t/>
            </a:r>
            <a:br>
              <a:rPr lang="en-US" kern="1200" dirty="0"/>
            </a:br>
            <a:r>
              <a:rPr lang="en-US" kern="1200" dirty="0">
                <a:latin typeface="+mj-lt"/>
                <a:ea typeface="+mj-ea"/>
                <a:cs typeface="+mj-cs"/>
              </a:rPr>
              <a:t>Swan Lake</a:t>
            </a:r>
            <a:r>
              <a:rPr lang="en-US" kern="1200" dirty="0"/>
              <a:t/>
            </a:r>
            <a:br>
              <a:rPr lang="en-US" kern="1200" dirty="0"/>
            </a:br>
            <a:r>
              <a:rPr lang="en-US" kern="1200" dirty="0">
                <a:latin typeface="+mj-lt"/>
                <a:ea typeface="+mj-ea"/>
                <a:cs typeface="+mj-cs"/>
              </a:rPr>
              <a:t>Act I. Waltz</a:t>
            </a:r>
            <a:r>
              <a:rPr lang="en-US" kern="1200" dirty="0"/>
              <a:t/>
            </a:r>
            <a:br>
              <a:rPr lang="en-US" kern="1200" dirty="0"/>
            </a:br>
            <a:endParaRPr lang="en-US" kern="1200" dirty="0">
              <a:latin typeface="+mj-lt"/>
              <a:cs typeface="Calibri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3">
            <a:hlinkClick r:id="" action="ppaction://media"/>
            <a:extLst>
              <a:ext uri="{FF2B5EF4-FFF2-40B4-BE49-F238E27FC236}">
                <a16:creationId xmlns:a16="http://schemas.microsoft.com/office/drawing/2014/main" xmlns="" id="{31DAF1EA-2F4C-46DA-89E5-A2EB988D11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91944" y="826795"/>
            <a:ext cx="6408836" cy="480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4730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87A57295-2710-4920-B99A-4D1FA03A62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78067929-4D33-4306-9E2F-67C49CDDB5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3400" y="465745"/>
            <a:ext cx="11125200" cy="5639435"/>
          </a:xfrm>
          <a:prstGeom prst="rect">
            <a:avLst/>
          </a:prstGeom>
          <a:solidFill>
            <a:schemeClr val="tx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F6AEFF6-31D2-4E6D-ABBE-8F8A6BE70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027"/>
            <a:ext cx="3494362" cy="4782873"/>
          </a:xfrm>
        </p:spPr>
        <p:txBody>
          <a:bodyPr>
            <a:normAutofit/>
          </a:bodyPr>
          <a:lstStyle/>
          <a:p>
            <a:pPr algn="r"/>
            <a:r>
              <a:rPr lang="cs-CZ">
                <a:solidFill>
                  <a:schemeClr val="bg1"/>
                </a:solidFill>
                <a:cs typeface="Calibri Light"/>
              </a:rPr>
              <a:t>Prameny</a:t>
            </a:r>
            <a:endParaRPr lang="cs-CZ">
              <a:solidFill>
                <a:schemeClr val="bg1"/>
              </a:solidFill>
            </a:endParaRPr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73A644B-EC82-45F6-8FF4-251E888A0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2" y="894027"/>
            <a:ext cx="6377768" cy="47828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cs-CZ" sz="2400">
                <a:solidFill>
                  <a:schemeClr val="bg1"/>
                </a:solidFill>
                <a:ea typeface="+mn-lt"/>
                <a:cs typeface="+mn-lt"/>
                <a:hlinkClick r:id="rId2"/>
              </a:rPr>
              <a:t>https://cs.wikipedia.org/wiki/Romantismus#Romantismus_v_hudb%C4%9B</a:t>
            </a:r>
            <a:endParaRPr lang="cs-CZ" sz="2400">
              <a:solidFill>
                <a:schemeClr val="bg1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cs-CZ" sz="2400">
                <a:solidFill>
                  <a:schemeClr val="bg1"/>
                </a:solidFill>
                <a:ea typeface="+mn-lt"/>
                <a:cs typeface="+mn-lt"/>
                <a:hlinkClick r:id="rId3"/>
              </a:rPr>
              <a:t>https://www.radio.cz/cz/static/strucne-dejiny-hudby/romantismus</a:t>
            </a:r>
          </a:p>
          <a:p>
            <a:pPr marL="0" indent="0">
              <a:buNone/>
            </a:pPr>
            <a:r>
              <a:rPr lang="cs-CZ" sz="2400">
                <a:solidFill>
                  <a:schemeClr val="bg1"/>
                </a:solidFill>
                <a:ea typeface="+mn-lt"/>
                <a:cs typeface="+mn-lt"/>
                <a:hlinkClick r:id="rId4"/>
              </a:rPr>
              <a:t>http://www.zshabartov.cz/files/files/vy_32_inovace_hv_15_romantismus_notebook.pdf</a:t>
            </a:r>
          </a:p>
          <a:p>
            <a:pPr marL="0" indent="0">
              <a:buNone/>
            </a:pPr>
            <a:r>
              <a:rPr lang="cs-CZ" sz="2400">
                <a:solidFill>
                  <a:schemeClr val="bg1"/>
                </a:solidFill>
                <a:ea typeface="+mn-lt"/>
                <a:cs typeface="+mn-lt"/>
                <a:hlinkClick r:id="rId5"/>
              </a:rPr>
              <a:t>https://region.rozhlas.cz/romantismus-7289908</a:t>
            </a:r>
            <a:endParaRPr lang="cs-CZ" sz="2400">
              <a:solidFill>
                <a:schemeClr val="bg1"/>
              </a:solidFill>
              <a:cs typeface="Calibri" panose="020F0502020204030204"/>
            </a:endParaRPr>
          </a:p>
          <a:p>
            <a:pPr marL="514350" indent="-514350">
              <a:buAutoNum type="arabicPeriod"/>
            </a:pPr>
            <a:endParaRPr lang="cs-CZ" sz="2400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891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" descr="Obsah obrázku vodopád, vsedě, velké, voda&#10;&#10;Popis vygenerovaný s velmi vysokou mírou spolehlivosti">
            <a:extLst>
              <a:ext uri="{FF2B5EF4-FFF2-40B4-BE49-F238E27FC236}">
                <a16:creationId xmlns:a16="http://schemas.microsoft.com/office/drawing/2014/main" xmlns="" id="{3CA4F019-2FBF-45E6-9987-48D82D668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2894C0B-9C83-4B6A-A88E-43886F3B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cs-CZ" sz="360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Děkujeme za pozornost</a:t>
            </a:r>
            <a:endParaRPr lang="cs-CZ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106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vsedě, box&#10;&#10;Popis vygenerovaný s velmi vysokou mírou spolehlivosti">
            <a:extLst>
              <a:ext uri="{FF2B5EF4-FFF2-40B4-BE49-F238E27FC236}">
                <a16:creationId xmlns:a16="http://schemas.microsoft.com/office/drawing/2014/main" xmlns="" id="{81204D60-DD22-47C6-A9DE-19B1B75F94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9" b="239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0A4FDCA-6ACA-4D83-835B-8C65C8BEF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24" y="1913950"/>
            <a:ext cx="5009268" cy="1342754"/>
          </a:xfrm>
        </p:spPr>
        <p:txBody>
          <a:bodyPr>
            <a:normAutofit/>
          </a:bodyPr>
          <a:lstStyle/>
          <a:p>
            <a:pPr algn="ctr"/>
            <a:r>
              <a:rPr lang="cs-CZ" sz="4800" b="1" dirty="0">
                <a:cs typeface="Calibri Light"/>
              </a:rPr>
              <a:t>Znaky romantismu</a:t>
            </a:r>
            <a:endParaRPr lang="cs-CZ" sz="4800" b="1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A0B6CC9-3808-46E6-A45F-945CB06AA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03196"/>
            <a:ext cx="5225623" cy="303678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>
                <a:cs typeface="Calibri"/>
              </a:rPr>
              <a:t>Konec 18.  stol a začátek 19. Stol.</a:t>
            </a:r>
          </a:p>
          <a:p>
            <a:r>
              <a:rPr lang="cs-CZ" dirty="0">
                <a:cs typeface="Calibri"/>
              </a:rPr>
              <a:t>Individualita</a:t>
            </a:r>
          </a:p>
          <a:p>
            <a:r>
              <a:rPr lang="cs-CZ" dirty="0">
                <a:cs typeface="Calibri"/>
              </a:rPr>
              <a:t>Podněty z minulosti</a:t>
            </a:r>
          </a:p>
          <a:p>
            <a:r>
              <a:rPr lang="cs-CZ" dirty="0">
                <a:cs typeface="Calibri"/>
              </a:rPr>
              <a:t>Reakce na osvícenství a antiku</a:t>
            </a:r>
          </a:p>
          <a:p>
            <a:r>
              <a:rPr lang="cs-CZ" dirty="0">
                <a:cs typeface="Calibri"/>
              </a:rPr>
              <a:t>Ze slova Román</a:t>
            </a:r>
          </a:p>
        </p:txBody>
      </p:sp>
    </p:spTree>
    <p:extLst>
      <p:ext uri="{BB962C8B-B14F-4D97-AF65-F5344CB8AC3E}">
        <p14:creationId xmlns:p14="http://schemas.microsoft.com/office/powerpoint/2010/main" val="54965148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8">
            <a:extLst>
              <a:ext uri="{FF2B5EF4-FFF2-40B4-BE49-F238E27FC236}">
                <a16:creationId xmlns:a16="http://schemas.microsoft.com/office/drawing/2014/main" xmlns="" id="{DB90EDA9-2517-46EC-B6D4-3918D04786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5C6BAF1-F152-43F2-B711-FB92FDC09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anchor="b">
            <a:normAutofit/>
          </a:bodyPr>
          <a:lstStyle/>
          <a:p>
            <a:r>
              <a:rPr lang="cs-CZ" sz="5400" b="1" dirty="0">
                <a:cs typeface="Calibri Light"/>
              </a:rPr>
              <a:t>Kultura romantismu</a:t>
            </a:r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xmlns="" id="{D449B1F2-532C-44C7-8AC7-28EA15EE02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Obrázek 6" descr="Obsah obrázku tráva, exteriér, muž, přehrávání&#10;&#10;Popis vygenerovaný s velmi vysokou mírou spolehlivosti">
            <a:extLst>
              <a:ext uri="{FF2B5EF4-FFF2-40B4-BE49-F238E27FC236}">
                <a16:creationId xmlns:a16="http://schemas.microsoft.com/office/drawing/2014/main" xmlns="" id="{B68EE8B2-86AC-4D1B-BE6F-069BB50BE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0"/>
          <a:stretch/>
        </p:blipFill>
        <p:spPr>
          <a:xfrm>
            <a:off x="7684008" y="10"/>
            <a:ext cx="4507992" cy="2934576"/>
          </a:xfrm>
          <a:prstGeom prst="rect">
            <a:avLst/>
          </a:prstGeom>
        </p:spPr>
      </p:pic>
      <p:sp>
        <p:nvSpPr>
          <p:cNvPr id="18" name="Rectangle 22">
            <a:extLst>
              <a:ext uri="{FF2B5EF4-FFF2-40B4-BE49-F238E27FC236}">
                <a16:creationId xmlns:a16="http://schemas.microsoft.com/office/drawing/2014/main" xmlns="" id="{EE7D3784-5CF9-4282-9B1C-523957852B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EAD9928-AB24-49FD-9044-344B24C36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28254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3200" dirty="0">
                <a:cs typeface="Calibri"/>
              </a:rPr>
              <a:t>Období Napoleonských válek</a:t>
            </a:r>
          </a:p>
          <a:p>
            <a:r>
              <a:rPr lang="cs-CZ" sz="3200" dirty="0">
                <a:cs typeface="Calibri"/>
              </a:rPr>
              <a:t>Celoevropský konflikt</a:t>
            </a:r>
          </a:p>
          <a:p>
            <a:r>
              <a:rPr lang="cs-CZ" sz="3200" dirty="0">
                <a:cs typeface="Calibri"/>
              </a:rPr>
              <a:t>Válečné konflikty a jejich dopad</a:t>
            </a:r>
          </a:p>
          <a:p>
            <a:r>
              <a:rPr lang="cs-CZ" sz="3200" dirty="0">
                <a:cs typeface="Calibri"/>
              </a:rPr>
              <a:t>Rozvoj romantismu</a:t>
            </a:r>
          </a:p>
          <a:p>
            <a:r>
              <a:rPr lang="cs-CZ" sz="3200" dirty="0">
                <a:cs typeface="Calibri"/>
              </a:rPr>
              <a:t>Kulturní život měšťanů</a:t>
            </a:r>
          </a:p>
          <a:p>
            <a:endParaRPr lang="cs-CZ" sz="2200">
              <a:cs typeface="Calibri"/>
            </a:endParaRPr>
          </a:p>
          <a:p>
            <a:endParaRPr lang="cs-CZ" sz="2200">
              <a:cs typeface="Calibri"/>
            </a:endParaRPr>
          </a:p>
        </p:txBody>
      </p:sp>
      <p:pic>
        <p:nvPicPr>
          <p:cNvPr id="4" name="Obrázek 4" descr="Obsah obrázku budova, oheň, staré, krb&#10;&#10;Popis vygenerovaný s velmi vysokou mírou spolehlivosti">
            <a:extLst>
              <a:ext uri="{FF2B5EF4-FFF2-40B4-BE49-F238E27FC236}">
                <a16:creationId xmlns:a16="http://schemas.microsoft.com/office/drawing/2014/main" xmlns="" id="{07780E6F-EE9A-46C8-BFBD-4505AB3A90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32" r="-1" b="22194"/>
          <a:stretch/>
        </p:blipFill>
        <p:spPr>
          <a:xfrm>
            <a:off x="7684008" y="3172968"/>
            <a:ext cx="4507992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2608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xmlns="" id="{63F5877B-98C7-49DD-83AB-0F6F57CB65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6" descr="Obsah obrázku hora, staré, malování, podepsat&#10;&#10;Popis vygenerovaný s velmi vysokou mírou spolehlivosti">
            <a:extLst>
              <a:ext uri="{FF2B5EF4-FFF2-40B4-BE49-F238E27FC236}">
                <a16:creationId xmlns:a16="http://schemas.microsoft.com/office/drawing/2014/main" xmlns="" id="{9C5037DF-A327-4E48-BA7B-77537DA48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58" r="14294" b="-2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Obrázek 4" descr="Obsah obrázku hora, sníh, vsedě, stojící&#10;&#10;Popis vygenerovaný s velmi vysokou mírou spolehlivosti">
            <a:extLst>
              <a:ext uri="{FF2B5EF4-FFF2-40B4-BE49-F238E27FC236}">
                <a16:creationId xmlns:a16="http://schemas.microsoft.com/office/drawing/2014/main" xmlns="" id="{93731FB6-B257-4985-80A4-1D7D1E7081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0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8" name="Freeform: Shape 12">
            <a:extLst>
              <a:ext uri="{FF2B5EF4-FFF2-40B4-BE49-F238E27FC236}">
                <a16:creationId xmlns:a16="http://schemas.microsoft.com/office/drawing/2014/main" xmlns="" id="{4EA91930-66BC-4C41-B4F5-C31EB216F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4">
            <a:extLst>
              <a:ext uri="{FF2B5EF4-FFF2-40B4-BE49-F238E27FC236}">
                <a16:creationId xmlns:a16="http://schemas.microsoft.com/office/drawing/2014/main" xmlns="" id="{6313CF8F-B436-401E-9575-DE0F8E8B5B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5D3495E-D490-48FE-822A-5F5816CC6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cs-CZ" sz="4000" b="1" dirty="0">
                <a:cs typeface="Calibri Light"/>
              </a:rPr>
              <a:t>Životní styl Romantismu</a:t>
            </a:r>
            <a:endParaRPr lang="cs-CZ" sz="3600" dirty="0">
              <a:cs typeface="Calibri Light" panose="020F0302020204030204"/>
            </a:endParaRP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xmlns="" id="{2A38CFE9-C30A-4551-ACCB-D5808FBC39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xmlns="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42C07E3A-F583-49C9-99DD-C7F317453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529" y="2258171"/>
            <a:ext cx="3667144" cy="391879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2600" dirty="0">
                <a:cs typeface="Calibri"/>
              </a:rPr>
              <a:t>Empír</a:t>
            </a:r>
          </a:p>
          <a:p>
            <a:r>
              <a:rPr lang="cs-CZ" sz="2600" dirty="0">
                <a:cs typeface="Calibri"/>
              </a:rPr>
              <a:t>Biedermeier</a:t>
            </a:r>
          </a:p>
          <a:p>
            <a:r>
              <a:rPr lang="cs-CZ" sz="2600" dirty="0">
                <a:cs typeface="Calibri"/>
              </a:rPr>
              <a:t>Národní obrození</a:t>
            </a:r>
          </a:p>
          <a:p>
            <a:r>
              <a:rPr lang="cs-CZ" sz="2600" dirty="0">
                <a:cs typeface="Calibri"/>
              </a:rPr>
              <a:t>Poptávka po knihách</a:t>
            </a:r>
          </a:p>
          <a:p>
            <a:pPr marL="0" indent="0">
              <a:buNone/>
            </a:pPr>
            <a:r>
              <a:rPr lang="cs-CZ" sz="2600" dirty="0">
                <a:cs typeface="Calibri"/>
              </a:rPr>
              <a:t>    a spotřebním zboží</a:t>
            </a:r>
            <a:endParaRPr lang="cs-CZ" sz="2600">
              <a:cs typeface="Calibri" panose="020F0502020204030204"/>
            </a:endParaRPr>
          </a:p>
          <a:p>
            <a:r>
              <a:rPr lang="cs-CZ" sz="2600" dirty="0">
                <a:cs typeface="Calibri"/>
              </a:rPr>
              <a:t>Literatura</a:t>
            </a:r>
          </a:p>
          <a:p>
            <a:pPr marL="0" indent="0">
              <a:buNone/>
            </a:pPr>
            <a:r>
              <a:rPr lang="cs-CZ" sz="2600" dirty="0">
                <a:cs typeface="Calibri"/>
              </a:rPr>
              <a:t>    - melancholie</a:t>
            </a:r>
          </a:p>
          <a:p>
            <a:r>
              <a:rPr lang="cs-CZ" sz="2600" dirty="0">
                <a:cs typeface="Calibri"/>
              </a:rPr>
              <a:t>Malířství</a:t>
            </a:r>
          </a:p>
          <a:p>
            <a:pPr marL="0" indent="0">
              <a:buNone/>
            </a:pPr>
            <a:r>
              <a:rPr lang="cs-CZ" sz="2600" dirty="0">
                <a:cs typeface="Calibri"/>
              </a:rPr>
              <a:t>    - ponurá krajina</a:t>
            </a:r>
          </a:p>
          <a:p>
            <a:endParaRPr lang="cs-CZ" sz="1800">
              <a:cs typeface="Calibri"/>
            </a:endParaRPr>
          </a:p>
          <a:p>
            <a:endParaRPr lang="cs-CZ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592368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AA72BD9-2C5A-4EDC-931F-5AA08EACA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osoba, skupina, muž, lidé&#10;&#10;Popis vygenerovaný s velmi vysokou mírou spolehlivosti">
            <a:extLst>
              <a:ext uri="{FF2B5EF4-FFF2-40B4-BE49-F238E27FC236}">
                <a16:creationId xmlns:a16="http://schemas.microsoft.com/office/drawing/2014/main" xmlns="" id="{AC3152DF-59F4-4CF2-A24A-9FFF72932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6" r="2103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D3981AC-7B61-4947-BCF3-F7AA7FA38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58D1870-CE2D-454E-BCA0-3DD5BFE74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4760860" cy="11247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z="3600" b="1" dirty="0">
                <a:cs typeface="Calibri Light"/>
              </a:rPr>
              <a:t>R</a:t>
            </a:r>
            <a:r>
              <a:rPr lang="cs-CZ" sz="4000" b="1" dirty="0">
                <a:cs typeface="Calibri Light"/>
              </a:rPr>
              <a:t>omantismus v hudbě</a:t>
            </a:r>
            <a:endParaRPr lang="cs-CZ" sz="4000" dirty="0">
              <a:cs typeface="Calibri Light" panose="020F03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4595E2A8-B1D0-4F89-A956-0E01F84F9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819132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cs typeface="Calibri"/>
              </a:rPr>
              <a:t>Až do 20. Stol.</a:t>
            </a:r>
          </a:p>
          <a:p>
            <a:r>
              <a:rPr lang="cs-CZ" dirty="0">
                <a:cs typeface="Calibri"/>
              </a:rPr>
              <a:t>Emocionalita</a:t>
            </a:r>
          </a:p>
          <a:p>
            <a:r>
              <a:rPr lang="cs-CZ" dirty="0">
                <a:cs typeface="Calibri"/>
              </a:rPr>
              <a:t>Harmonie s přijetím impulsů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   z české lidové hudby</a:t>
            </a:r>
            <a:endParaRPr lang="cs-CZ">
              <a:cs typeface="Calibri" panose="020F0502020204030204"/>
            </a:endParaRPr>
          </a:p>
          <a:p>
            <a:r>
              <a:rPr lang="cs-CZ" dirty="0">
                <a:cs typeface="Calibri"/>
              </a:rPr>
              <a:t>Spojování s mimohudebními myšlenkami</a:t>
            </a:r>
          </a:p>
          <a:p>
            <a:r>
              <a:rPr lang="cs-CZ" dirty="0">
                <a:cs typeface="Calibri"/>
              </a:rPr>
              <a:t>Rozšíření vlastnictví klavíru</a:t>
            </a:r>
          </a:p>
          <a:p>
            <a:endParaRPr lang="cs-CZ" sz="17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1005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36F35C7-99B3-4A3F-BC38-16F6CEFB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824" y="461761"/>
            <a:ext cx="5257728" cy="836733"/>
          </a:xfrm>
        </p:spPr>
        <p:txBody>
          <a:bodyPr>
            <a:normAutofit/>
          </a:bodyPr>
          <a:lstStyle/>
          <a:p>
            <a:r>
              <a:rPr lang="cs-CZ" b="1" dirty="0">
                <a:ea typeface="+mj-lt"/>
                <a:cs typeface="+mj-lt"/>
              </a:rPr>
              <a:t>Romantismus v hudbě</a:t>
            </a:r>
          </a:p>
        </p:txBody>
      </p:sp>
      <p:sp>
        <p:nvSpPr>
          <p:cNvPr id="10" name="Freeform: Shape 12">
            <a:extLst>
              <a:ext uri="{FF2B5EF4-FFF2-40B4-BE49-F238E27FC236}">
                <a16:creationId xmlns:a16="http://schemas.microsoft.com/office/drawing/2014/main" xmlns="" id="{2EEE8F11-3582-44B7-9869-F2D26D7DD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4">
            <a:extLst>
              <a:ext uri="{FF2B5EF4-FFF2-40B4-BE49-F238E27FC236}">
                <a16:creationId xmlns:a16="http://schemas.microsoft.com/office/drawing/2014/main" xmlns="" id="{2141F1CC-6A53-4BCF-9127-AABB52E249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6">
            <a:extLst>
              <a:ext uri="{FF2B5EF4-FFF2-40B4-BE49-F238E27FC236}">
                <a16:creationId xmlns:a16="http://schemas.microsoft.com/office/drawing/2014/main" xmlns="" id="{561B2B49-7142-4CA8-A929-4671548E6A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4" descr="Obsah obrázku muž, osoba, interiér, oblečení&#10;&#10;Popis vygenerovaný s velmi vysokou mírou spolehlivosti">
            <a:extLst>
              <a:ext uri="{FF2B5EF4-FFF2-40B4-BE49-F238E27FC236}">
                <a16:creationId xmlns:a16="http://schemas.microsoft.com/office/drawing/2014/main" xmlns="" id="{4ECAC4D9-A068-4AB2-ACA1-844CFB5C3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7604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6" name="Obrázek 6" descr="Obsah obrázku osoba, vázanka, muž, interiér&#10;&#10;Popis vygenerovaný s velmi vysokou mírou spolehlivosti">
            <a:extLst>
              <a:ext uri="{FF2B5EF4-FFF2-40B4-BE49-F238E27FC236}">
                <a16:creationId xmlns:a16="http://schemas.microsoft.com/office/drawing/2014/main" xmlns="" id="{5C160A30-9AD9-4C03-96F3-A22B17966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8" r="1" b="39179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8" name="Obrázek 8" descr="Obsah obrázku osoba, muž, vázanka, nošení&#10;&#10;Popis vygenerovaný s velmi vysokou mírou spolehlivosti">
            <a:extLst>
              <a:ext uri="{FF2B5EF4-FFF2-40B4-BE49-F238E27FC236}">
                <a16:creationId xmlns:a16="http://schemas.microsoft.com/office/drawing/2014/main" xmlns="" id="{6589EDA7-A880-4EA3-A5CB-850E7E7D31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97" r="-2" b="24921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2844F3B-C57B-4F0C-A3A8-EF8B55031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3391" y="1549267"/>
            <a:ext cx="5387123" cy="509387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2400" dirty="0">
                <a:cs typeface="Calibri"/>
              </a:rPr>
              <a:t>Během 19. Stol. Rozšiřován orchestr</a:t>
            </a:r>
          </a:p>
          <a:p>
            <a:r>
              <a:rPr lang="cs-CZ" sz="2400" dirty="0">
                <a:cs typeface="Calibri"/>
              </a:rPr>
              <a:t>Mezi české skladatele patří např. : </a:t>
            </a:r>
          </a:p>
          <a:p>
            <a:pPr marL="0" indent="0">
              <a:buNone/>
            </a:pPr>
            <a:r>
              <a:rPr lang="cs-CZ" sz="2400" dirty="0">
                <a:cs typeface="Calibri"/>
              </a:rPr>
              <a:t>Bedřich smetana- Má vlast</a:t>
            </a:r>
          </a:p>
          <a:p>
            <a:pPr marL="0" indent="0">
              <a:buNone/>
            </a:pPr>
            <a:r>
              <a:rPr lang="cs-CZ" sz="2400" dirty="0">
                <a:cs typeface="Calibri"/>
              </a:rPr>
              <a:t>Antonín Dvořák- Polednice, Vodník ad...</a:t>
            </a:r>
          </a:p>
          <a:p>
            <a:pPr marL="0" indent="0">
              <a:buNone/>
            </a:pPr>
            <a:endParaRPr lang="cs-CZ" sz="2400" dirty="0">
              <a:cs typeface="Calibri"/>
            </a:endParaRPr>
          </a:p>
          <a:p>
            <a:r>
              <a:rPr lang="cs-CZ" sz="2400" dirty="0">
                <a:cs typeface="Calibri"/>
              </a:rPr>
              <a:t>Ze světových autorů např.:</a:t>
            </a:r>
          </a:p>
          <a:p>
            <a:pPr marL="0" indent="0">
              <a:buNone/>
            </a:pPr>
            <a:r>
              <a:rPr lang="cs-CZ" sz="2400" dirty="0">
                <a:cs typeface="Calibri"/>
              </a:rPr>
              <a:t>Petr Iljič Čajkovský</a:t>
            </a:r>
          </a:p>
          <a:p>
            <a:pPr marL="0" indent="0">
              <a:buNone/>
            </a:pPr>
            <a:r>
              <a:rPr lang="cs-CZ" sz="2400" dirty="0">
                <a:cs typeface="Calibri"/>
              </a:rPr>
              <a:t>Johan Strauss</a:t>
            </a:r>
          </a:p>
          <a:p>
            <a:pPr marL="0" indent="0">
              <a:buNone/>
            </a:pPr>
            <a:r>
              <a:rPr lang="cs-CZ" sz="2400" dirty="0">
                <a:cs typeface="Calibri"/>
              </a:rPr>
              <a:t>Richard Wagner</a:t>
            </a:r>
          </a:p>
          <a:p>
            <a:pPr marL="0" indent="0">
              <a:buNone/>
            </a:pPr>
            <a:r>
              <a:rPr lang="cs-CZ" sz="2400" dirty="0">
                <a:cs typeface="Calibri"/>
              </a:rPr>
              <a:t>Fryderyk Chopin</a:t>
            </a:r>
          </a:p>
          <a:p>
            <a:pPr marL="0" indent="0">
              <a:buNone/>
            </a:pPr>
            <a:r>
              <a:rPr lang="cs-CZ" sz="2400" dirty="0">
                <a:cs typeface="Calibri"/>
              </a:rPr>
              <a:t>Atd...</a:t>
            </a:r>
          </a:p>
          <a:p>
            <a:pPr marL="0" indent="0">
              <a:buNone/>
            </a:pPr>
            <a:endParaRPr lang="cs-CZ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350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8">
            <a:extLst>
              <a:ext uri="{FF2B5EF4-FFF2-40B4-BE49-F238E27FC236}">
                <a16:creationId xmlns:a16="http://schemas.microsoft.com/office/drawing/2014/main" xmlns="" id="{6B5E2835-4E47-45B3-9CFE-732FF7B054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osoba, vázanka, oblečení, muž&#10;&#10;Popis vygenerovaný s velmi vysokou mírou spolehlivosti">
            <a:extLst>
              <a:ext uri="{FF2B5EF4-FFF2-40B4-BE49-F238E27FC236}">
                <a16:creationId xmlns:a16="http://schemas.microsoft.com/office/drawing/2014/main" xmlns="" id="{58624CA1-D59D-4EE3-9E57-7ECA484D8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853" b="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9" name="Freeform: Shape 10">
            <a:extLst>
              <a:ext uri="{FF2B5EF4-FFF2-40B4-BE49-F238E27FC236}">
                <a16:creationId xmlns:a16="http://schemas.microsoft.com/office/drawing/2014/main" xmlns="" id="{5B45AD5D-AA52-4F7B-9362-576A39AD9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12">
            <a:extLst>
              <a:ext uri="{FF2B5EF4-FFF2-40B4-BE49-F238E27FC236}">
                <a16:creationId xmlns:a16="http://schemas.microsoft.com/office/drawing/2014/main" xmlns="" id="{AEDD7960-4866-4399-BEF6-DD1431AB4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297ED01-CD63-45C7-8542-F686D2B4B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cs-CZ" sz="3600" b="1" dirty="0">
                <a:cs typeface="Calibri Light"/>
              </a:rPr>
              <a:t>Fryderyk Chopin</a:t>
            </a:r>
            <a:endParaRPr lang="cs-CZ" sz="3600" b="1" dirty="0"/>
          </a:p>
        </p:txBody>
      </p:sp>
      <p:sp>
        <p:nvSpPr>
          <p:cNvPr id="31" name="Rectangle 14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7EABFC46-50B8-4C6B-A89A-198B853E0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172151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(1810- 1849)</a:t>
            </a:r>
          </a:p>
          <a:p>
            <a:r>
              <a:rPr lang="cs-CZ" dirty="0">
                <a:cs typeface="Calibri"/>
              </a:rPr>
              <a:t>Polský skladatel vážné hudby</a:t>
            </a:r>
          </a:p>
          <a:p>
            <a:r>
              <a:rPr lang="cs-CZ" dirty="0">
                <a:cs typeface="Calibri"/>
              </a:rPr>
              <a:t>Klavírní virtuóz</a:t>
            </a:r>
          </a:p>
          <a:p>
            <a:r>
              <a:rPr lang="cs-CZ" dirty="0">
                <a:cs typeface="Calibri"/>
              </a:rPr>
              <a:t>Otec- emigrant, matka šlechtického původu</a:t>
            </a:r>
          </a:p>
          <a:p>
            <a:endParaRPr lang="cs-CZ" sz="1700">
              <a:cs typeface="Calibri"/>
            </a:endParaRPr>
          </a:p>
          <a:p>
            <a:endParaRPr lang="cs-CZ" sz="17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623123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Obrázek 20" descr="Obsah obrázku tráva, exteriér, hora, příroda&#10;&#10;Popis vygenerovaný s velmi vysokou mírou spolehlivosti">
            <a:extLst>
              <a:ext uri="{FF2B5EF4-FFF2-40B4-BE49-F238E27FC236}">
                <a16:creationId xmlns:a16="http://schemas.microsoft.com/office/drawing/2014/main" xmlns="" id="{9DB4D730-CF65-45FC-81A9-7EB9F77AD6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8" r="18715"/>
          <a:stretch/>
        </p:blipFill>
        <p:spPr>
          <a:xfrm>
            <a:off x="-2" y="10"/>
            <a:ext cx="5779884" cy="685799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7EAA094-9CF6-4695-958A-33D9BCAA94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2E80C965-DB6D-4F81-9E9E-B027384D0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xmlns="" id="{A580F890-B085-4E95-96AA-55AEBEC5CE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2839C97C-90AB-407F-A644-1A9ECBF1A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2120" y="1782981"/>
            <a:ext cx="5136412" cy="43939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 dirty="0">
                <a:cs typeface="Calibri"/>
              </a:rPr>
              <a:t>Dětství ve Varšavě</a:t>
            </a:r>
          </a:p>
          <a:p>
            <a:r>
              <a:rPr lang="cs-CZ" sz="3200" dirty="0">
                <a:cs typeface="Calibri"/>
              </a:rPr>
              <a:t>Klavírní učitel- Vojtěch Živný</a:t>
            </a:r>
          </a:p>
          <a:p>
            <a:r>
              <a:rPr lang="cs-CZ" sz="3200" dirty="0">
                <a:cs typeface="Calibri"/>
              </a:rPr>
              <a:t>Od r. 1822 na hudební konzervatoři</a:t>
            </a:r>
          </a:p>
          <a:p>
            <a:r>
              <a:rPr lang="cs-CZ" sz="3200" dirty="0">
                <a:cs typeface="Calibri"/>
              </a:rPr>
              <a:t>Soukromý recitál v Teplicích</a:t>
            </a:r>
          </a:p>
          <a:p>
            <a:r>
              <a:rPr lang="cs-CZ" sz="3200" dirty="0" err="1">
                <a:cs typeface="Calibri"/>
              </a:rPr>
              <a:t>Težce</a:t>
            </a:r>
            <a:r>
              <a:rPr lang="cs-CZ" sz="3200" dirty="0">
                <a:cs typeface="Calibri"/>
              </a:rPr>
              <a:t> onemocněl tuberkulózou</a:t>
            </a:r>
          </a:p>
          <a:p>
            <a:endParaRPr lang="cs-CZ" sz="2000">
              <a:cs typeface="Calibri"/>
            </a:endParaRPr>
          </a:p>
          <a:p>
            <a:endParaRPr lang="cs-CZ" sz="2000">
              <a:cs typeface="Calibri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xmlns="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7862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7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8C55404-E507-43F2-9189-A6B888046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1"/>
            <a:ext cx="5136416" cy="43939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V roce 1848 cestoval po </a:t>
            </a:r>
            <a:r>
              <a:rPr lang="cs-CZ" dirty="0" err="1">
                <a:cs typeface="Calibri"/>
              </a:rPr>
              <a:t>Angliia</a:t>
            </a:r>
            <a:r>
              <a:rPr lang="cs-CZ" dirty="0">
                <a:cs typeface="Calibri"/>
              </a:rPr>
              <a:t> Skotsku</a:t>
            </a:r>
          </a:p>
          <a:p>
            <a:r>
              <a:rPr lang="cs-CZ" dirty="0">
                <a:cs typeface="Calibri"/>
              </a:rPr>
              <a:t>17. Října 1849 v Paříži podlehl své nemoci</a:t>
            </a:r>
          </a:p>
          <a:p>
            <a:r>
              <a:rPr lang="cs-CZ" dirty="0">
                <a:cs typeface="Calibri"/>
              </a:rPr>
              <a:t>Srdce ve Varšavě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cs-CZ" dirty="0">
                <a:cs typeface="Calibri"/>
              </a:rPr>
              <a:t>mezinárodní soutěže mladých klavíristů</a:t>
            </a:r>
          </a:p>
        </p:txBody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xmlns="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1" descr="Obsah obrázku exteriér, příroda, tráva, sníh&#10;&#10;Popis vygenerovaný s velmi vysokou mírou spolehlivosti">
            <a:extLst>
              <a:ext uri="{FF2B5EF4-FFF2-40B4-BE49-F238E27FC236}">
                <a16:creationId xmlns:a16="http://schemas.microsoft.com/office/drawing/2014/main" xmlns="" id="{089624F9-1708-4409-99CC-D18DE0EBB5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66" r="28731" b="2"/>
          <a:stretch/>
        </p:blipFill>
        <p:spPr>
          <a:xfrm>
            <a:off x="6412117" y="10"/>
            <a:ext cx="5779884" cy="6857990"/>
          </a:xfrm>
          <a:prstGeom prst="rect">
            <a:avLst/>
          </a:prstGeom>
        </p:spPr>
      </p:pic>
      <p:grpSp>
        <p:nvGrpSpPr>
          <p:cNvPr id="27" name="Group 33">
            <a:extLst>
              <a:ext uri="{FF2B5EF4-FFF2-40B4-BE49-F238E27FC236}">
                <a16:creationId xmlns:a16="http://schemas.microsoft.com/office/drawing/2014/main" xmlns="" id="{07EAA094-9CF6-4695-958A-33D9BCAA94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2E80C965-DB6D-4F81-9E9E-B027384D0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35">
              <a:extLst>
                <a:ext uri="{FF2B5EF4-FFF2-40B4-BE49-F238E27FC236}">
                  <a16:creationId xmlns:a16="http://schemas.microsoft.com/office/drawing/2014/main" xmlns="" id="{A580F890-B085-4E95-96AA-55AEBEC5CE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5291297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</Words>
  <Application>Microsoft Office PowerPoint</Application>
  <PresentationFormat>Vlastní</PresentationFormat>
  <Paragraphs>82</Paragraphs>
  <Slides>17</Slides>
  <Notes>0</Notes>
  <HiddenSlides>0</HiddenSlides>
  <MMClips>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Motiv systému Office</vt:lpstr>
      <vt:lpstr>Romantismus</vt:lpstr>
      <vt:lpstr>Znaky romantismu</vt:lpstr>
      <vt:lpstr>Kultura romantismu</vt:lpstr>
      <vt:lpstr>Životní styl Romantismu</vt:lpstr>
      <vt:lpstr>Romantismus v hudbě</vt:lpstr>
      <vt:lpstr>Romantismus v hudbě</vt:lpstr>
      <vt:lpstr>Fryderyk Chopin</vt:lpstr>
      <vt:lpstr>Prezentace aplikace PowerPoint</vt:lpstr>
      <vt:lpstr>Prezentace aplikace PowerPoint</vt:lpstr>
      <vt:lpstr>Chopinova díla</vt:lpstr>
      <vt:lpstr>Prezentace aplikace PowerPoint</vt:lpstr>
      <vt:lpstr>HUDEBNÍ UKÁZKY</vt:lpstr>
      <vt:lpstr>Prezentace aplikace PowerPoint</vt:lpstr>
      <vt:lpstr>Beethoven   Moonlight Sonata</vt:lpstr>
      <vt:lpstr>Čajkovskij  Swan Lake Act I. Waltz </vt:lpstr>
      <vt:lpstr>Prameny</vt:lpstr>
      <vt:lpstr>Děkujeme za pozornost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/>
  <cp:revision>719</cp:revision>
  <dcterms:created xsi:type="dcterms:W3CDTF">2020-02-22T10:14:26Z</dcterms:created>
  <dcterms:modified xsi:type="dcterms:W3CDTF">2020-03-19T14:33:49Z</dcterms:modified>
</cp:coreProperties>
</file>