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gjj870VMts&amp;list=PLzzJ1MTdbe9zzQC03o41L5aGnZ4KuR4l1&amp;index=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elie+wiesel&amp;rlz=1C1DIMC_enCZ856CZ856&amp;hl=cs&amp;source=lnms&amp;tbm=isch&amp;sa=X&amp;ved=2ahUKEwjxmaz9mq_sAhXQSsAKHcXyDIQQ_AUoAXoECB0QAw&amp;biw=1366&amp;bih=625" TargetMode="External"/><Relationship Id="rId2" Type="http://schemas.openxmlformats.org/officeDocument/2006/relationships/hyperlink" Target="https://cs.wikipedia.org/wiki/Elie_Wies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Elie</a:t>
            </a:r>
            <a:r>
              <a:rPr lang="cs-CZ" dirty="0" smtClean="0"/>
              <a:t> </a:t>
            </a:r>
            <a:r>
              <a:rPr lang="cs-CZ" dirty="0" err="1" smtClean="0"/>
              <a:t>Wiesel</a:t>
            </a:r>
            <a:r>
              <a:rPr lang="cs-CZ" dirty="0" smtClean="0"/>
              <a:t> - Noc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Barbora Suchardová</a:t>
            </a:r>
          </a:p>
          <a:p>
            <a:r>
              <a:rPr lang="cs-CZ" dirty="0" smtClean="0"/>
              <a:t>Oktáva A</a:t>
            </a:r>
            <a:endParaRPr lang="cs-CZ" dirty="0"/>
          </a:p>
        </p:txBody>
      </p:sp>
      <p:pic>
        <p:nvPicPr>
          <p:cNvPr id="4" name="Obrázek 3" descr="elie_wies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429000"/>
            <a:ext cx="4221667" cy="291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Elie</a:t>
            </a:r>
            <a:r>
              <a:rPr lang="cs-CZ" dirty="0" smtClean="0"/>
              <a:t> </a:t>
            </a:r>
            <a:r>
              <a:rPr lang="cs-CZ" dirty="0" err="1" smtClean="0"/>
              <a:t>Wiesel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6280"/>
          </a:xfrm>
        </p:spPr>
        <p:txBody>
          <a:bodyPr/>
          <a:lstStyle/>
          <a:p>
            <a:r>
              <a:rPr lang="cs-CZ" dirty="0" smtClean="0"/>
              <a:t>c</a:t>
            </a:r>
            <a:r>
              <a:rPr lang="cs-CZ" dirty="0" smtClean="0"/>
              <a:t>elé jméno: </a:t>
            </a:r>
            <a:r>
              <a:rPr lang="cs-CZ" dirty="0" err="1" smtClean="0"/>
              <a:t>Eliezer</a:t>
            </a:r>
            <a:r>
              <a:rPr lang="cs-CZ" dirty="0" smtClean="0"/>
              <a:t> </a:t>
            </a:r>
            <a:r>
              <a:rPr lang="cs-CZ" dirty="0" err="1" smtClean="0"/>
              <a:t>Wiesel</a:t>
            </a:r>
            <a:endParaRPr lang="cs-CZ" dirty="0" smtClean="0"/>
          </a:p>
          <a:p>
            <a:r>
              <a:rPr lang="cs-CZ" dirty="0" smtClean="0"/>
              <a:t>30. září 1928, </a:t>
            </a:r>
            <a:r>
              <a:rPr lang="cs-CZ" dirty="0" err="1" smtClean="0"/>
              <a:t>Sighetu</a:t>
            </a:r>
            <a:r>
              <a:rPr lang="cs-CZ" dirty="0" smtClean="0"/>
              <a:t> </a:t>
            </a:r>
            <a:r>
              <a:rPr lang="cs-CZ" dirty="0" err="1" smtClean="0"/>
              <a:t>Marmației</a:t>
            </a:r>
            <a:r>
              <a:rPr lang="cs-CZ" dirty="0" smtClean="0"/>
              <a:t> (Rumunsko) – 2. července 2016, New York</a:t>
            </a:r>
          </a:p>
          <a:p>
            <a:r>
              <a:rPr lang="cs-CZ" dirty="0" smtClean="0"/>
              <a:t>ž</a:t>
            </a:r>
            <a:r>
              <a:rPr lang="cs-CZ" dirty="0" smtClean="0"/>
              <a:t>idovský prozaik, esejista, dramatik, filozof, humanista, …</a:t>
            </a:r>
          </a:p>
          <a:p>
            <a:r>
              <a:rPr lang="cs-CZ" dirty="0" smtClean="0"/>
              <a:t>n</a:t>
            </a:r>
            <a:r>
              <a:rPr lang="cs-CZ" dirty="0" smtClean="0"/>
              <a:t>ositel Nobelovy ceny míru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portrait_h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714752"/>
            <a:ext cx="2854278" cy="2854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268931"/>
          </a:xfrm>
        </p:spPr>
        <p:txBody>
          <a:bodyPr/>
          <a:lstStyle/>
          <a:p>
            <a:r>
              <a:rPr lang="cs-CZ" dirty="0" smtClean="0"/>
              <a:t>přes 40 románů, povídkových sbírek a </a:t>
            </a:r>
            <a:r>
              <a:rPr lang="cs-CZ" dirty="0" smtClean="0"/>
              <a:t>esejí</a:t>
            </a:r>
          </a:p>
          <a:p>
            <a:r>
              <a:rPr lang="cs-CZ" dirty="0" smtClean="0"/>
              <a:t>p</a:t>
            </a:r>
            <a:r>
              <a:rPr lang="cs-CZ" dirty="0" smtClean="0"/>
              <a:t>oprvé použil termín holocaust</a:t>
            </a:r>
            <a:endParaRPr lang="cs-CZ" dirty="0" smtClean="0"/>
          </a:p>
          <a:p>
            <a:r>
              <a:rPr lang="cs-CZ" dirty="0" smtClean="0"/>
              <a:t>další díla: Úsvit, Den, Paměti, atd.</a:t>
            </a:r>
          </a:p>
          <a:p>
            <a:endParaRPr lang="cs-CZ" dirty="0"/>
          </a:p>
        </p:txBody>
      </p:sp>
      <p:pic>
        <p:nvPicPr>
          <p:cNvPr id="4" name="Obrázek 3" descr="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786058"/>
            <a:ext cx="2245285" cy="3500462"/>
          </a:xfrm>
          <a:prstGeom prst="rect">
            <a:avLst/>
          </a:prstGeom>
        </p:spPr>
      </p:pic>
      <p:pic>
        <p:nvPicPr>
          <p:cNvPr id="6" name="Obrázek 5" descr="stažený soubor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786058"/>
            <a:ext cx="4876825" cy="3652911"/>
          </a:xfrm>
          <a:prstGeom prst="rect">
            <a:avLst/>
          </a:prstGeom>
        </p:spPr>
      </p:pic>
      <p:sp>
        <p:nvSpPr>
          <p:cNvPr id="9" name="Šipka dolů 8"/>
          <p:cNvSpPr/>
          <p:nvPr/>
        </p:nvSpPr>
        <p:spPr>
          <a:xfrm rot="10800000">
            <a:off x="2500298" y="3857628"/>
            <a:ext cx="214314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/>
          <a:lstStyle/>
          <a:p>
            <a:r>
              <a:rPr lang="cs-CZ" dirty="0" smtClean="0"/>
              <a:t>Noc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571480"/>
            <a:ext cx="5500726" cy="6000792"/>
          </a:xfrm>
        </p:spPr>
        <p:txBody>
          <a:bodyPr>
            <a:normAutofit/>
          </a:bodyPr>
          <a:lstStyle/>
          <a:p>
            <a:r>
              <a:rPr lang="cs-CZ" sz="2600" u="sng" dirty="0" smtClean="0"/>
              <a:t>literární </a:t>
            </a:r>
            <a:r>
              <a:rPr lang="cs-CZ" sz="2600" u="sng" dirty="0" smtClean="0"/>
              <a:t>druh</a:t>
            </a:r>
            <a:r>
              <a:rPr lang="cs-CZ" sz="2600" dirty="0" smtClean="0"/>
              <a:t>: próza</a:t>
            </a:r>
            <a:endParaRPr lang="cs-CZ" sz="2600" dirty="0" smtClean="0"/>
          </a:p>
          <a:p>
            <a:r>
              <a:rPr lang="cs-CZ" sz="2600" u="sng" dirty="0" smtClean="0"/>
              <a:t>literární </a:t>
            </a:r>
            <a:r>
              <a:rPr lang="cs-CZ" sz="2600" u="sng" dirty="0" smtClean="0"/>
              <a:t>žánr</a:t>
            </a:r>
            <a:r>
              <a:rPr lang="cs-CZ" sz="2600" dirty="0" smtClean="0"/>
              <a:t>: </a:t>
            </a:r>
            <a:r>
              <a:rPr lang="cs-CZ" sz="2600" dirty="0" smtClean="0"/>
              <a:t>novela</a:t>
            </a:r>
            <a:endParaRPr lang="cs-CZ" sz="2600" dirty="0" smtClean="0"/>
          </a:p>
          <a:p>
            <a:r>
              <a:rPr lang="cs-CZ" sz="2600" u="sng" dirty="0" smtClean="0"/>
              <a:t>téma </a:t>
            </a:r>
            <a:r>
              <a:rPr lang="cs-CZ" sz="2600" u="sng" dirty="0" smtClean="0"/>
              <a:t>a motivy</a:t>
            </a:r>
            <a:r>
              <a:rPr lang="cs-CZ" sz="2600" dirty="0" smtClean="0"/>
              <a:t>: </a:t>
            </a:r>
            <a:r>
              <a:rPr lang="cs-CZ" sz="2600" dirty="0" smtClean="0"/>
              <a:t>válka, koncentrační tábor, smrt, rodina, hlad, beznaděj, lidskost, život</a:t>
            </a:r>
            <a:endParaRPr lang="cs-CZ" sz="2600" dirty="0" smtClean="0"/>
          </a:p>
          <a:p>
            <a:r>
              <a:rPr lang="cs-CZ" sz="2600" u="sng" dirty="0" smtClean="0"/>
              <a:t>místo </a:t>
            </a:r>
            <a:r>
              <a:rPr lang="cs-CZ" sz="2600" u="sng" dirty="0" smtClean="0"/>
              <a:t>a čas</a:t>
            </a:r>
            <a:r>
              <a:rPr lang="cs-CZ" sz="2600" dirty="0" smtClean="0"/>
              <a:t>: </a:t>
            </a:r>
            <a:r>
              <a:rPr lang="cs-CZ" sz="2600" dirty="0" smtClean="0"/>
              <a:t>Osvětim – </a:t>
            </a:r>
            <a:r>
              <a:rPr lang="cs-CZ" sz="2600" dirty="0" err="1" smtClean="0"/>
              <a:t>Birkenau</a:t>
            </a:r>
            <a:r>
              <a:rPr lang="cs-CZ" sz="2600" dirty="0" smtClean="0"/>
              <a:t>, Buna; Buchenwald; 1944 - 1945</a:t>
            </a:r>
            <a:endParaRPr lang="cs-CZ" sz="2600" dirty="0" smtClean="0"/>
          </a:p>
          <a:p>
            <a:r>
              <a:rPr lang="cs-CZ" sz="2600" u="sng" dirty="0" smtClean="0"/>
              <a:t>kompozice</a:t>
            </a:r>
            <a:r>
              <a:rPr lang="cs-CZ" sz="2600" dirty="0" smtClean="0"/>
              <a:t>: chronologická, 9 delších kapitol</a:t>
            </a:r>
          </a:p>
          <a:p>
            <a:r>
              <a:rPr lang="cs-CZ" sz="2600" dirty="0" err="1" smtClean="0"/>
              <a:t>i</a:t>
            </a:r>
            <a:r>
              <a:rPr lang="cs-CZ" sz="2600" dirty="0" err="1" smtClean="0"/>
              <a:t>ch</a:t>
            </a:r>
            <a:r>
              <a:rPr lang="cs-CZ" sz="2600" dirty="0" smtClean="0"/>
              <a:t> - forma</a:t>
            </a:r>
          </a:p>
          <a:p>
            <a:r>
              <a:rPr lang="cs-CZ" sz="2600" dirty="0" smtClean="0"/>
              <a:t>Monology i dialogy</a:t>
            </a:r>
          </a:p>
          <a:p>
            <a:r>
              <a:rPr lang="cs-CZ" sz="2600" dirty="0" smtClean="0"/>
              <a:t>Slang (táborová mluva – </a:t>
            </a:r>
            <a:r>
              <a:rPr lang="cs-CZ" sz="2600" dirty="0" err="1" smtClean="0"/>
              <a:t>pipel</a:t>
            </a:r>
            <a:r>
              <a:rPr lang="cs-CZ" sz="2600" dirty="0" smtClean="0"/>
              <a:t>, </a:t>
            </a:r>
            <a:r>
              <a:rPr lang="cs-CZ" sz="2600" dirty="0" err="1" smtClean="0"/>
              <a:t>apelplatz</a:t>
            </a:r>
            <a:r>
              <a:rPr lang="cs-CZ" sz="2600" dirty="0" smtClean="0"/>
              <a:t>), vulgarismy, židovská jména</a:t>
            </a:r>
          </a:p>
          <a:p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85860"/>
            <a:ext cx="2919427" cy="4657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cs-CZ" u="sng" dirty="0" err="1" smtClean="0"/>
              <a:t>Eliezer</a:t>
            </a:r>
            <a:r>
              <a:rPr lang="cs-CZ" dirty="0" smtClean="0"/>
              <a:t> – mladý chlapec, který musí prožít strasti 2. </a:t>
            </a:r>
            <a:r>
              <a:rPr lang="cs-CZ" dirty="0" smtClean="0"/>
              <a:t>světové </a:t>
            </a:r>
            <a:r>
              <a:rPr lang="cs-CZ" dirty="0" smtClean="0"/>
              <a:t>války, pobožný, čistý, důvěřivý, v průběhu knihy se </a:t>
            </a:r>
            <a:r>
              <a:rPr lang="cs-CZ" dirty="0" smtClean="0"/>
              <a:t>mění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otec </a:t>
            </a:r>
            <a:r>
              <a:rPr lang="cs-CZ" u="sng" dirty="0" err="1" smtClean="0"/>
              <a:t>Eliezera</a:t>
            </a:r>
            <a:r>
              <a:rPr lang="cs-CZ" u="sng" dirty="0" smtClean="0"/>
              <a:t> </a:t>
            </a:r>
            <a:r>
              <a:rPr lang="cs-CZ" dirty="0" smtClean="0"/>
              <a:t>– vzdělaný, důležitý muž, je si s </a:t>
            </a:r>
            <a:r>
              <a:rPr lang="cs-CZ" dirty="0" err="1" smtClean="0"/>
              <a:t>Eliezerem</a:t>
            </a:r>
            <a:r>
              <a:rPr lang="cs-CZ" dirty="0" smtClean="0"/>
              <a:t> blízký, pomáhají si, nakonec zemře na </a:t>
            </a:r>
            <a:r>
              <a:rPr lang="cs-CZ" dirty="0" smtClean="0"/>
              <a:t>úplavici</a:t>
            </a:r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spoluvězni </a:t>
            </a:r>
            <a:r>
              <a:rPr lang="cs-CZ" u="sng" dirty="0" smtClean="0"/>
              <a:t>z koncentračních táborů </a:t>
            </a:r>
            <a:r>
              <a:rPr lang="cs-CZ" dirty="0" smtClean="0"/>
              <a:t>– Alfons, Franěk, </a:t>
            </a:r>
            <a:r>
              <a:rPr lang="cs-CZ" dirty="0" err="1" smtClean="0"/>
              <a:t>Idek</a:t>
            </a:r>
            <a:r>
              <a:rPr lang="cs-CZ" dirty="0" smtClean="0"/>
              <a:t>, </a:t>
            </a:r>
            <a:r>
              <a:rPr lang="cs-CZ" dirty="0" err="1" smtClean="0"/>
              <a:t>Mejr</a:t>
            </a:r>
            <a:r>
              <a:rPr lang="cs-CZ" dirty="0" smtClean="0"/>
              <a:t> </a:t>
            </a:r>
            <a:r>
              <a:rPr lang="cs-CZ" dirty="0" err="1" smtClean="0"/>
              <a:t>Katz</a:t>
            </a:r>
            <a:r>
              <a:rPr lang="cs-CZ" dirty="0" smtClean="0"/>
              <a:t>, </a:t>
            </a:r>
            <a:r>
              <a:rPr lang="cs-CZ" dirty="0" err="1" smtClean="0"/>
              <a:t>Juliek</a:t>
            </a:r>
            <a:r>
              <a:rPr lang="cs-CZ" dirty="0" smtClean="0"/>
              <a:t>, </a:t>
            </a:r>
            <a:r>
              <a:rPr lang="cs-CZ" dirty="0" err="1" smtClean="0"/>
              <a:t>pipel</a:t>
            </a:r>
            <a:r>
              <a:rPr lang="cs-CZ" dirty="0" smtClean="0"/>
              <a:t>, </a:t>
            </a:r>
            <a:r>
              <a:rPr lang="cs-CZ" dirty="0" err="1" smtClean="0"/>
              <a:t>Akiva</a:t>
            </a:r>
            <a:r>
              <a:rPr lang="cs-CZ" dirty="0" smtClean="0"/>
              <a:t> </a:t>
            </a:r>
            <a:r>
              <a:rPr lang="cs-CZ" dirty="0" err="1" smtClean="0"/>
              <a:t>Drumer</a:t>
            </a:r>
            <a:r>
              <a:rPr lang="cs-CZ" dirty="0" smtClean="0"/>
              <a:t> </a:t>
            </a:r>
            <a:r>
              <a:rPr lang="cs-CZ" dirty="0" smtClean="0"/>
              <a:t>– všichni nakonec zemřou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„</a:t>
            </a:r>
            <a:r>
              <a:rPr lang="cs-CZ" dirty="0" smtClean="0"/>
              <a:t>V posledním jasnozřivém okamžiku jsem měl dojem, že jsme prokleté duše bloudící světem nicoty, duše, jež byly odsouzeny procházet časem až do posledního pokolení, aby hledaly spásu a zapomnění – bez nejmenší naděje na jejich nalezení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„Během několika vteřin jsme přestali být lidmi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www.youtube.com/watch?v=Igjj870VMts&amp;list=PLzzJ1MTdbe9zzQC03o41L5aGnZ4KuR4l1&amp;index=35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cs.wikipedia.org/wiki/Elie_Wiesel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www.google.com/search?q=elie+wiesel&amp;rlz=1C1DIMC_enCZ856CZ856&amp;hl=cs&amp;source=lnms&amp;tbm=isch&amp;sa=X&amp;ved=2ahUKEwjxmaz9mq_sAhXQSsAKHcXyDIQQ_AUoAXoECB0QAw&amp;biw=1366&amp;bih=625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WIESEL, </a:t>
            </a:r>
            <a:r>
              <a:rPr lang="cs-CZ" dirty="0" err="1" smtClean="0"/>
              <a:t>Elie</a:t>
            </a:r>
            <a:r>
              <a:rPr lang="cs-CZ" dirty="0" smtClean="0"/>
              <a:t>. </a:t>
            </a:r>
            <a:r>
              <a:rPr lang="cs-CZ" i="1" dirty="0" smtClean="0"/>
              <a:t>Noc</a:t>
            </a:r>
            <a:r>
              <a:rPr lang="cs-CZ" dirty="0" smtClean="0"/>
              <a:t>. </a:t>
            </a:r>
            <a:r>
              <a:rPr lang="cs-CZ" smtClean="0"/>
              <a:t>Přeložila </a:t>
            </a:r>
            <a:r>
              <a:rPr lang="cs-CZ" dirty="0" smtClean="0"/>
              <a:t>Alena BLÁHOVÁ. Brno</a:t>
            </a:r>
            <a:r>
              <a:rPr lang="cs-CZ" dirty="0" smtClean="0"/>
              <a:t>: Jiří </a:t>
            </a:r>
            <a:r>
              <a:rPr lang="cs-CZ" dirty="0" err="1" smtClean="0"/>
              <a:t>Brauner</a:t>
            </a:r>
            <a:r>
              <a:rPr lang="cs-CZ" dirty="0" smtClean="0"/>
              <a:t> – Kartuziánské nakladatelství, </a:t>
            </a:r>
            <a:r>
              <a:rPr lang="cs-CZ" dirty="0" smtClean="0"/>
              <a:t>2014.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371</TotalTime>
  <Words>244</Words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Elie Wiesel - Noc</vt:lpstr>
      <vt:lpstr>Elie Wiesel</vt:lpstr>
      <vt:lpstr>Snímek 3</vt:lpstr>
      <vt:lpstr>Noc</vt:lpstr>
      <vt:lpstr>Snímek 5</vt:lpstr>
      <vt:lpstr>Snímek 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Elie Wiesel - Noc</dc:title>
  <dc:creator>HP</dc:creator>
  <cp:lastModifiedBy>HP</cp:lastModifiedBy>
  <cp:revision>27</cp:revision>
  <dcterms:created xsi:type="dcterms:W3CDTF">2020-10-12T07:54:46Z</dcterms:created>
  <dcterms:modified xsi:type="dcterms:W3CDTF">2020-10-12T14:18:58Z</dcterms:modified>
</cp:coreProperties>
</file>