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66" r:id="rId4"/>
    <p:sldId id="259" r:id="rId5"/>
    <p:sldId id="260" r:id="rId6"/>
    <p:sldId id="268" r:id="rId7"/>
    <p:sldId id="262" r:id="rId8"/>
    <p:sldId id="263" r:id="rId9"/>
    <p:sldId id="265" r:id="rId10"/>
    <p:sldId id="267"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Podnadpis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Nadpis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cs-CZ" smtClean="0"/>
              <a:t>Klepnutím lze upravit styl předlohy nadpisů.</a:t>
            </a:r>
            <a:endParaRPr kumimoji="0" lang="en-US"/>
          </a:p>
        </p:txBody>
      </p:sp>
      <p:cxnSp>
        <p:nvCxnSpPr>
          <p:cNvPr id="8" name="Přímá spojovací čára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Přímá spojovací čára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Zástupný symbol pro datum 14"/>
          <p:cNvSpPr>
            <a:spLocks noGrp="1"/>
          </p:cNvSpPr>
          <p:nvPr>
            <p:ph type="dt" sz="half" idx="10"/>
          </p:nvPr>
        </p:nvSpPr>
        <p:spPr/>
        <p:txBody>
          <a:bodyPr/>
          <a:lstStyle/>
          <a:p>
            <a:fld id="{3D4154D8-58B1-44C4-965D-FE0F77D9A5B1}" type="datetimeFigureOut">
              <a:rPr lang="cs-CZ" smtClean="0"/>
              <a:pPr/>
              <a:t>10.10.2020</a:t>
            </a:fld>
            <a:endParaRPr lang="cs-CZ"/>
          </a:p>
        </p:txBody>
      </p:sp>
      <p:sp>
        <p:nvSpPr>
          <p:cNvPr id="16" name="Zástupný symbol pro číslo snímku 15"/>
          <p:cNvSpPr>
            <a:spLocks noGrp="1"/>
          </p:cNvSpPr>
          <p:nvPr>
            <p:ph type="sldNum" sz="quarter" idx="11"/>
          </p:nvPr>
        </p:nvSpPr>
        <p:spPr/>
        <p:txBody>
          <a:bodyPr/>
          <a:lstStyle/>
          <a:p>
            <a:fld id="{4477152F-1F1E-472D-8F60-FBBF9866ECFB}" type="slidenum">
              <a:rPr lang="cs-CZ" smtClean="0"/>
              <a:pPr/>
              <a:t>‹#›</a:t>
            </a:fld>
            <a:endParaRPr lang="cs-CZ"/>
          </a:p>
        </p:txBody>
      </p:sp>
      <p:sp>
        <p:nvSpPr>
          <p:cNvPr id="17" name="Zástupný symbol pro zápatí 16"/>
          <p:cNvSpPr>
            <a:spLocks noGrp="1"/>
          </p:cNvSpPr>
          <p:nvPr>
            <p:ph type="ftr" sz="quarter" idx="12"/>
          </p:nvPr>
        </p:nvSpPr>
        <p:spPr/>
        <p:txBody>
          <a:bodyPr/>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D4154D8-58B1-44C4-965D-FE0F77D9A5B1}" type="datetimeFigureOut">
              <a:rPr lang="cs-CZ" smtClean="0"/>
              <a:pPr/>
              <a:t>10.10.2020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477152F-1F1E-472D-8F60-FBBF9866ECF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D4154D8-58B1-44C4-965D-FE0F77D9A5B1}" type="datetimeFigureOut">
              <a:rPr lang="cs-CZ" smtClean="0"/>
              <a:pPr/>
              <a:t>10.10.2020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477152F-1F1E-472D-8F60-FBBF9866ECF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9" name="Zástupný symbol pro obsah 8"/>
          <p:cNvSpPr>
            <a:spLocks noGrp="1"/>
          </p:cNvSpPr>
          <p:nvPr>
            <p:ph idx="1"/>
          </p:nvPr>
        </p:nvSpPr>
        <p:spPr>
          <a:xfrm>
            <a:off x="457200" y="1524000"/>
            <a:ext cx="8229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4" name="Zástupný symbol pro datum 13"/>
          <p:cNvSpPr>
            <a:spLocks noGrp="1"/>
          </p:cNvSpPr>
          <p:nvPr>
            <p:ph type="dt" sz="half" idx="14"/>
          </p:nvPr>
        </p:nvSpPr>
        <p:spPr/>
        <p:txBody>
          <a:bodyPr/>
          <a:lstStyle/>
          <a:p>
            <a:fld id="{3D4154D8-58B1-44C4-965D-FE0F77D9A5B1}" type="datetimeFigureOut">
              <a:rPr lang="cs-CZ" smtClean="0"/>
              <a:pPr/>
              <a:t>10.10.2020</a:t>
            </a:fld>
            <a:endParaRPr lang="cs-CZ"/>
          </a:p>
        </p:txBody>
      </p:sp>
      <p:sp>
        <p:nvSpPr>
          <p:cNvPr id="15" name="Zástupný symbol pro číslo snímku 14"/>
          <p:cNvSpPr>
            <a:spLocks noGrp="1"/>
          </p:cNvSpPr>
          <p:nvPr>
            <p:ph type="sldNum" sz="quarter" idx="15"/>
          </p:nvPr>
        </p:nvSpPr>
        <p:spPr/>
        <p:txBody>
          <a:bodyPr/>
          <a:lstStyle>
            <a:lvl1pPr algn="ctr">
              <a:defRPr/>
            </a:lvl1pPr>
          </a:lstStyle>
          <a:p>
            <a:fld id="{4477152F-1F1E-472D-8F60-FBBF9866ECFB}" type="slidenum">
              <a:rPr lang="cs-CZ" smtClean="0"/>
              <a:pPr/>
              <a:t>‹#›</a:t>
            </a:fld>
            <a:endParaRPr lang="cs-CZ"/>
          </a:p>
        </p:txBody>
      </p:sp>
      <p:sp>
        <p:nvSpPr>
          <p:cNvPr id="16" name="Zástupný symbol pro zápatí 15"/>
          <p:cNvSpPr>
            <a:spLocks noGrp="1"/>
          </p:cNvSpPr>
          <p:nvPr>
            <p:ph type="ftr" sz="quarter" idx="16"/>
          </p:nvPr>
        </p:nvSpPr>
        <p:spPr/>
        <p:txBody>
          <a:bodyPr/>
          <a:lstStyle/>
          <a:p>
            <a:endParaRPr lang="cs-CZ"/>
          </a:p>
        </p:txBody>
      </p:sp>
      <p:sp>
        <p:nvSpPr>
          <p:cNvPr id="17" name="Nadpis 16"/>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3D4154D8-58B1-44C4-965D-FE0F77D9A5B1}" type="datetimeFigureOut">
              <a:rPr lang="cs-CZ" smtClean="0"/>
              <a:pPr/>
              <a:t>10.10.2020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477152F-1F1E-472D-8F60-FBBF9866ECFB}" type="slidenum">
              <a:rPr lang="cs-CZ" smtClean="0"/>
              <a:pPr/>
              <a:t>‹#›</a:t>
            </a:fld>
            <a:endParaRPr lang="cs-CZ"/>
          </a:p>
        </p:txBody>
      </p:sp>
      <p:sp>
        <p:nvSpPr>
          <p:cNvPr id="2" name="Nadpis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cxnSp>
        <p:nvCxnSpPr>
          <p:cNvPr id="7" name="Přímá spojovací čára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Zástupný symbol pro datum 4"/>
          <p:cNvSpPr>
            <a:spLocks noGrp="1"/>
          </p:cNvSpPr>
          <p:nvPr>
            <p:ph type="dt" sz="half" idx="10"/>
          </p:nvPr>
        </p:nvSpPr>
        <p:spPr/>
        <p:txBody>
          <a:bodyPr/>
          <a:lstStyle/>
          <a:p>
            <a:fld id="{3D4154D8-58B1-44C4-965D-FE0F77D9A5B1}" type="datetimeFigureOut">
              <a:rPr lang="cs-CZ" smtClean="0"/>
              <a:pPr/>
              <a:t>10.10.2020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477152F-1F1E-472D-8F60-FBBF9866ECFB}" type="slidenum">
              <a:rPr lang="cs-CZ" smtClean="0"/>
              <a:pPr/>
              <a:t>‹#›</a:t>
            </a:fld>
            <a:endParaRPr lang="cs-CZ"/>
          </a:p>
        </p:txBody>
      </p:sp>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11" name="Zástupný symbol pro obsah 10"/>
          <p:cNvSpPr>
            <a:spLocks noGrp="1"/>
          </p:cNvSpPr>
          <p:nvPr>
            <p:ph sz="half" idx="1"/>
          </p:nvPr>
        </p:nvSpPr>
        <p:spPr>
          <a:xfrm>
            <a:off x="457200" y="1524000"/>
            <a:ext cx="4059936"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524000"/>
            <a:ext cx="4059936"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9" name="Zástupný symbol pro číslo snímku 8"/>
          <p:cNvSpPr>
            <a:spLocks noGrp="1"/>
          </p:cNvSpPr>
          <p:nvPr>
            <p:ph type="sldNum" sz="quarter" idx="12"/>
          </p:nvPr>
        </p:nvSpPr>
        <p:spPr/>
        <p:txBody>
          <a:bodyPr/>
          <a:lstStyle/>
          <a:p>
            <a:fld id="{4477152F-1F1E-472D-8F60-FBBF9866ECFB}" type="slidenum">
              <a:rPr lang="cs-CZ" smtClean="0"/>
              <a:pPr/>
              <a:t>‹#›</a:t>
            </a:fld>
            <a:endParaRPr lang="cs-CZ"/>
          </a:p>
        </p:txBody>
      </p:sp>
      <p:sp>
        <p:nvSpPr>
          <p:cNvPr id="8" name="Zástupný symbol pro zápatí 7"/>
          <p:cNvSpPr>
            <a:spLocks noGrp="1"/>
          </p:cNvSpPr>
          <p:nvPr>
            <p:ph type="ftr" sz="quarter" idx="11"/>
          </p:nvPr>
        </p:nvSpPr>
        <p:spPr/>
        <p:txBody>
          <a:bodyPr/>
          <a:lstStyle/>
          <a:p>
            <a:endParaRPr lang="cs-CZ"/>
          </a:p>
        </p:txBody>
      </p:sp>
      <p:sp>
        <p:nvSpPr>
          <p:cNvPr id="7" name="Zástupný symbol pro datum 6"/>
          <p:cNvSpPr>
            <a:spLocks noGrp="1"/>
          </p:cNvSpPr>
          <p:nvPr>
            <p:ph type="dt" sz="half" idx="10"/>
          </p:nvPr>
        </p:nvSpPr>
        <p:spPr/>
        <p:txBody>
          <a:bodyPr/>
          <a:lstStyle/>
          <a:p>
            <a:fld id="{3D4154D8-58B1-44C4-965D-FE0F77D9A5B1}" type="datetimeFigureOut">
              <a:rPr lang="cs-CZ" smtClean="0"/>
              <a:pPr/>
              <a:t>10.10.2020</a:t>
            </a:fld>
            <a:endParaRPr lang="cs-CZ"/>
          </a:p>
        </p:txBody>
      </p:sp>
      <p:sp>
        <p:nvSpPr>
          <p:cNvPr id="3" name="Zástupný symbol pro text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32" name="Zástupný symbol pro obsah 31"/>
          <p:cNvSpPr>
            <a:spLocks noGrp="1"/>
          </p:cNvSpPr>
          <p:nvPr>
            <p:ph sz="half" idx="2"/>
          </p:nvPr>
        </p:nvSpPr>
        <p:spPr>
          <a:xfrm>
            <a:off x="457200" y="2201896"/>
            <a:ext cx="4038600" cy="391363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34" name="Zástupný symbol pro obsah 33"/>
          <p:cNvSpPr>
            <a:spLocks noGrp="1"/>
          </p:cNvSpPr>
          <p:nvPr>
            <p:ph sz="quarter" idx="4"/>
          </p:nvPr>
        </p:nvSpPr>
        <p:spPr>
          <a:xfrm>
            <a:off x="4649788" y="2201896"/>
            <a:ext cx="4038600" cy="391363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 name="Nadpis 1"/>
          <p:cNvSpPr>
            <a:spLocks noGrp="1"/>
          </p:cNvSpPr>
          <p:nvPr>
            <p:ph type="title"/>
          </p:nvPr>
        </p:nvSpPr>
        <p:spPr>
          <a:xfrm>
            <a:off x="457200" y="155448"/>
            <a:ext cx="8229600" cy="1143000"/>
          </a:xfrm>
        </p:spPr>
        <p:txBody>
          <a:bodyPr anchor="b" anchorCtr="0"/>
          <a:lstStyle>
            <a:lvl1pPr>
              <a:defRPr/>
            </a:lvl1pPr>
          </a:lstStyle>
          <a:p>
            <a:r>
              <a:rPr kumimoji="0" lang="cs-CZ" smtClean="0"/>
              <a:t>Klepnutím lze upravit styl předlohy nadpisů.</a:t>
            </a:r>
            <a:endParaRPr kumimoji="0" lang="en-US"/>
          </a:p>
        </p:txBody>
      </p:sp>
      <p:sp>
        <p:nvSpPr>
          <p:cNvPr id="12" name="Zástupný symbol pro text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cxnSp>
        <p:nvCxnSpPr>
          <p:cNvPr id="10" name="Přímá spojovací čára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Přímá spojovací čára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3D4154D8-58B1-44C4-965D-FE0F77D9A5B1}" type="datetimeFigureOut">
              <a:rPr lang="cs-CZ" smtClean="0"/>
              <a:pPr/>
              <a:t>10.10.2020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477152F-1F1E-472D-8F60-FBBF9866ECFB}" type="slidenum">
              <a:rPr lang="cs-CZ" smtClean="0"/>
              <a:pPr/>
              <a:t>‹#›</a:t>
            </a:fld>
            <a:endParaRPr lang="cs-CZ"/>
          </a:p>
        </p:txBody>
      </p:sp>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D4154D8-58B1-44C4-965D-FE0F77D9A5B1}" type="datetimeFigureOut">
              <a:rPr lang="cs-CZ" smtClean="0"/>
              <a:pPr/>
              <a:t>10.10.2020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477152F-1F1E-472D-8F60-FBBF9866ECF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9" name="Zástupný symbol pro obsah 28"/>
          <p:cNvSpPr>
            <a:spLocks noGrp="1"/>
          </p:cNvSpPr>
          <p:nvPr>
            <p:ph sz="quarter" idx="1"/>
          </p:nvPr>
        </p:nvSpPr>
        <p:spPr>
          <a:xfrm>
            <a:off x="457200" y="457200"/>
            <a:ext cx="6248400" cy="5715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3" name="Zástupný symbol pro text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31" name="Nadpis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cs-CZ" smtClean="0"/>
              <a:t>Klepnutím lze upravit styl předlohy nadpisů.</a:t>
            </a:r>
            <a:endParaRPr kumimoji="0" lang="en-US"/>
          </a:p>
        </p:txBody>
      </p:sp>
      <p:sp>
        <p:nvSpPr>
          <p:cNvPr id="8" name="Zástupný symbol pro datum 7"/>
          <p:cNvSpPr>
            <a:spLocks noGrp="1"/>
          </p:cNvSpPr>
          <p:nvPr>
            <p:ph type="dt" sz="half" idx="14"/>
          </p:nvPr>
        </p:nvSpPr>
        <p:spPr/>
        <p:txBody>
          <a:bodyPr/>
          <a:lstStyle/>
          <a:p>
            <a:fld id="{3D4154D8-58B1-44C4-965D-FE0F77D9A5B1}" type="datetimeFigureOut">
              <a:rPr lang="cs-CZ" smtClean="0"/>
              <a:pPr/>
              <a:t>10.10.2020</a:t>
            </a:fld>
            <a:endParaRPr lang="cs-CZ"/>
          </a:p>
        </p:txBody>
      </p:sp>
      <p:sp>
        <p:nvSpPr>
          <p:cNvPr id="9" name="Zástupný symbol pro číslo snímku 8"/>
          <p:cNvSpPr>
            <a:spLocks noGrp="1"/>
          </p:cNvSpPr>
          <p:nvPr>
            <p:ph type="sldNum" sz="quarter" idx="15"/>
          </p:nvPr>
        </p:nvSpPr>
        <p:spPr/>
        <p:txBody>
          <a:bodyPr/>
          <a:lstStyle/>
          <a:p>
            <a:fld id="{4477152F-1F1E-472D-8F60-FBBF9866ECFB}" type="slidenum">
              <a:rPr lang="cs-CZ" smtClean="0"/>
              <a:pPr/>
              <a:t>‹#›</a:t>
            </a:fld>
            <a:endParaRPr lang="cs-CZ"/>
          </a:p>
        </p:txBody>
      </p:sp>
      <p:sp>
        <p:nvSpPr>
          <p:cNvPr id="10" name="Zástupný symbol pro zápatí 9"/>
          <p:cNvSpPr>
            <a:spLocks noGrp="1"/>
          </p:cNvSpPr>
          <p:nvPr>
            <p:ph type="ftr" sz="quarter" idx="16"/>
          </p:nvPr>
        </p:nvSpPr>
        <p:spPr/>
        <p:txBody>
          <a:bodyPr/>
          <a:lstStyle/>
          <a:p>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8" name="Zástupný symbol pro datum 7"/>
          <p:cNvSpPr>
            <a:spLocks noGrp="1"/>
          </p:cNvSpPr>
          <p:nvPr>
            <p:ph type="dt" sz="half" idx="10"/>
          </p:nvPr>
        </p:nvSpPr>
        <p:spPr/>
        <p:txBody>
          <a:bodyPr/>
          <a:lstStyle/>
          <a:p>
            <a:fld id="{3D4154D8-58B1-44C4-965D-FE0F77D9A5B1}" type="datetimeFigureOut">
              <a:rPr lang="cs-CZ" smtClean="0"/>
              <a:pPr/>
              <a:t>10.10.2020</a:t>
            </a:fld>
            <a:endParaRPr lang="cs-CZ"/>
          </a:p>
        </p:txBody>
      </p:sp>
      <p:sp>
        <p:nvSpPr>
          <p:cNvPr id="9" name="Zástupný symbol pro číslo snímku 8"/>
          <p:cNvSpPr>
            <a:spLocks noGrp="1"/>
          </p:cNvSpPr>
          <p:nvPr>
            <p:ph type="sldNum" sz="quarter" idx="11"/>
          </p:nvPr>
        </p:nvSpPr>
        <p:spPr/>
        <p:txBody>
          <a:bodyPr/>
          <a:lstStyle/>
          <a:p>
            <a:fld id="{4477152F-1F1E-472D-8F60-FBBF9866ECFB}" type="slidenum">
              <a:rPr lang="cs-CZ" smtClean="0"/>
              <a:pPr/>
              <a:t>‹#›</a:t>
            </a:fld>
            <a:endParaRPr lang="cs-CZ"/>
          </a:p>
        </p:txBody>
      </p:sp>
      <p:sp>
        <p:nvSpPr>
          <p:cNvPr id="10" name="Zástupný symbol pro zápatí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Zástupný symbol pro text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4" name="Zástupný symbol pro datum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D4154D8-58B1-44C4-965D-FE0F77D9A5B1}" type="datetimeFigureOut">
              <a:rPr lang="cs-CZ" smtClean="0"/>
              <a:pPr/>
              <a:t>10.10.2020</a:t>
            </a:fld>
            <a:endParaRPr lang="cs-CZ"/>
          </a:p>
        </p:txBody>
      </p:sp>
      <p:sp>
        <p:nvSpPr>
          <p:cNvPr id="10" name="Zástupný symbol pro zápatí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cs-CZ"/>
          </a:p>
        </p:txBody>
      </p:sp>
      <p:sp>
        <p:nvSpPr>
          <p:cNvPr id="22" name="Zástupný symbol pro číslo snímk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477152F-1F1E-472D-8F60-FBBF9866ECFB}" type="slidenum">
              <a:rPr lang="cs-CZ" smtClean="0"/>
              <a:pPr/>
              <a:t>‹#›</a:t>
            </a:fld>
            <a:endParaRPr lang="cs-CZ"/>
          </a:p>
        </p:txBody>
      </p:sp>
      <p:sp>
        <p:nvSpPr>
          <p:cNvPr id="5" name="Zástupný symbol pro nadpis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cs-CZ" smtClean="0"/>
              <a:t>Klepnutím lze upravit styl předlohy nadpisů.</a:t>
            </a:r>
            <a:endParaRPr kumimoji="0" lang="en-US"/>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nnefrank.org/e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0SJgudCq540" TargetMode="External"/><Relationship Id="rId7" Type="http://schemas.openxmlformats.org/officeDocument/2006/relationships/image" Target="../media/image17.png"/><Relationship Id="rId2" Type="http://schemas.openxmlformats.org/officeDocument/2006/relationships/hyperlink" Target="https://www.youtube.com/watch?v=r6OPtrp6Nds" TargetMode="Externa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hyperlink" Target="https://www.youtube.com/watch?v=gLEPNJ_ypZ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normAutofit/>
          </a:bodyPr>
          <a:lstStyle/>
          <a:p>
            <a:r>
              <a:rPr lang="cs-CZ" dirty="0" smtClean="0"/>
              <a:t>Barbora Suchardová </a:t>
            </a:r>
          </a:p>
          <a:p>
            <a:r>
              <a:rPr lang="cs-CZ" dirty="0" smtClean="0"/>
              <a:t>Septima A</a:t>
            </a:r>
            <a:endParaRPr lang="cs-CZ" dirty="0"/>
          </a:p>
        </p:txBody>
      </p:sp>
      <p:sp>
        <p:nvSpPr>
          <p:cNvPr id="2" name="Nadpis 1"/>
          <p:cNvSpPr>
            <a:spLocks noGrp="1"/>
          </p:cNvSpPr>
          <p:nvPr>
            <p:ph type="ctrTitle"/>
          </p:nvPr>
        </p:nvSpPr>
        <p:spPr>
          <a:xfrm>
            <a:off x="500034" y="1643050"/>
            <a:ext cx="8305800" cy="1981200"/>
          </a:xfrm>
        </p:spPr>
        <p:txBody>
          <a:bodyPr/>
          <a:lstStyle/>
          <a:p>
            <a:r>
              <a:rPr lang="cs-CZ" dirty="0" err="1" smtClean="0"/>
              <a:t>Anne</a:t>
            </a:r>
            <a:r>
              <a:rPr lang="cs-CZ" dirty="0" smtClean="0"/>
              <a:t> Frank - Deník</a:t>
            </a:r>
            <a:endParaRPr lang="cs-CZ" dirty="0"/>
          </a:p>
        </p:txBody>
      </p:sp>
      <p:pic>
        <p:nvPicPr>
          <p:cNvPr id="5" name="Obrázek 4" descr="stažený soubor.jpg"/>
          <p:cNvPicPr>
            <a:picLocks noChangeAspect="1"/>
          </p:cNvPicPr>
          <p:nvPr/>
        </p:nvPicPr>
        <p:blipFill>
          <a:blip r:embed="rId2"/>
          <a:stretch>
            <a:fillRect/>
          </a:stretch>
        </p:blipFill>
        <p:spPr>
          <a:xfrm>
            <a:off x="357158" y="4357694"/>
            <a:ext cx="3214690" cy="1800226"/>
          </a:xfrm>
          <a:prstGeom prst="rect">
            <a:avLst/>
          </a:prstGeom>
        </p:spPr>
      </p:pic>
      <p:pic>
        <p:nvPicPr>
          <p:cNvPr id="7" name="Obrázek 6" descr="Cover_of_the_diary_of_Anne_Frank.jpg"/>
          <p:cNvPicPr>
            <a:picLocks noChangeAspect="1"/>
          </p:cNvPicPr>
          <p:nvPr/>
        </p:nvPicPr>
        <p:blipFill>
          <a:blip r:embed="rId3"/>
          <a:srcRect l="8161" t="7700" r="8161" b="6073"/>
          <a:stretch>
            <a:fillRect/>
          </a:stretch>
        </p:blipFill>
        <p:spPr>
          <a:xfrm>
            <a:off x="6429388" y="142852"/>
            <a:ext cx="2500330" cy="24540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MOTL, Stanislav. </a:t>
            </a:r>
            <a:r>
              <a:rPr lang="cs-CZ" i="1" dirty="0" smtClean="0"/>
              <a:t>Tváře osudu: stopami slavných i zapomenutých</a:t>
            </a:r>
            <a:r>
              <a:rPr lang="cs-CZ" dirty="0" smtClean="0"/>
              <a:t>. Praha: AZ servis, 1992. ISBN 80-900998-9-0.</a:t>
            </a:r>
          </a:p>
          <a:p>
            <a:r>
              <a:rPr lang="cs-CZ" dirty="0" smtClean="0"/>
              <a:t>FRANK, </a:t>
            </a:r>
            <a:r>
              <a:rPr lang="cs-CZ" dirty="0" err="1" smtClean="0"/>
              <a:t>Anne</a:t>
            </a:r>
            <a:r>
              <a:rPr lang="cs-CZ" dirty="0" smtClean="0"/>
              <a:t>. </a:t>
            </a:r>
            <a:r>
              <a:rPr lang="cs-CZ" i="1" dirty="0" smtClean="0"/>
              <a:t>Deník</a:t>
            </a:r>
            <a:r>
              <a:rPr lang="cs-CZ" dirty="0" smtClean="0"/>
              <a:t>. </a:t>
            </a:r>
            <a:r>
              <a:rPr lang="cs-CZ" dirty="0" err="1" smtClean="0"/>
              <a:t>Vyd</a:t>
            </a:r>
            <a:r>
              <a:rPr lang="cs-CZ" dirty="0" smtClean="0"/>
              <a:t>. v </a:t>
            </a:r>
            <a:r>
              <a:rPr lang="cs-CZ" dirty="0" err="1" smtClean="0"/>
              <a:t>nakl</a:t>
            </a:r>
            <a:r>
              <a:rPr lang="cs-CZ" dirty="0" smtClean="0"/>
              <a:t>. Triáda 5., </a:t>
            </a:r>
            <a:r>
              <a:rPr lang="cs-CZ" dirty="0" err="1" smtClean="0"/>
              <a:t>nezměn</a:t>
            </a:r>
            <a:r>
              <a:rPr lang="cs-CZ" dirty="0" smtClean="0"/>
              <a:t>. Přeložil Miroslav DRÁPAL, přeložil Michaela JACOBSENOVÁ. Praha: Triáda, 2014. ISBN 978-80-7474-113-5.</a:t>
            </a:r>
          </a:p>
          <a:p>
            <a:endParaRPr lang="cs-CZ" dirty="0" smtClean="0"/>
          </a:p>
          <a:p>
            <a:r>
              <a:rPr lang="cs-CZ" dirty="0" smtClean="0"/>
              <a:t>(Oficiální stránky </a:t>
            </a:r>
            <a:r>
              <a:rPr lang="cs-CZ" dirty="0" err="1" smtClean="0"/>
              <a:t>Anne</a:t>
            </a:r>
            <a:r>
              <a:rPr lang="cs-CZ" dirty="0" smtClean="0"/>
              <a:t> Frank – obsahuje virtuální prohlídku domu - </a:t>
            </a:r>
            <a:r>
              <a:rPr lang="cs-CZ" dirty="0" smtClean="0">
                <a:hlinkClick r:id="rId2"/>
              </a:rPr>
              <a:t>https://</a:t>
            </a:r>
            <a:r>
              <a:rPr lang="cs-CZ" smtClean="0">
                <a:hlinkClick r:id="rId2"/>
              </a:rPr>
              <a:t>www.annefrank.org/en/</a:t>
            </a:r>
            <a:r>
              <a:rPr lang="cs-CZ" smtClean="0"/>
              <a:t> )</a:t>
            </a:r>
            <a:endParaRPr lang="cs-CZ" dirty="0" smtClean="0"/>
          </a:p>
          <a:p>
            <a:endParaRPr lang="cs-CZ" dirty="0" smtClean="0"/>
          </a:p>
          <a:p>
            <a:endParaRPr lang="cs-CZ" dirty="0"/>
          </a:p>
        </p:txBody>
      </p:sp>
      <p:sp>
        <p:nvSpPr>
          <p:cNvPr id="3" name="Nadpis 2"/>
          <p:cNvSpPr>
            <a:spLocks noGrp="1"/>
          </p:cNvSpPr>
          <p:nvPr>
            <p:ph type="title"/>
          </p:nvPr>
        </p:nvSpPr>
        <p:spPr/>
        <p:txBody>
          <a:bodyPr/>
          <a:lstStyle/>
          <a:p>
            <a:r>
              <a:rPr lang="cs-CZ" dirty="0" smtClean="0"/>
              <a:t>Zdroje</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a:r>
              <a:rPr lang="cs-CZ" dirty="0" smtClean="0"/>
              <a:t>Celé jméno: </a:t>
            </a:r>
            <a:r>
              <a:rPr lang="cs-CZ" dirty="0" err="1" smtClean="0"/>
              <a:t>Annelies</a:t>
            </a:r>
            <a:r>
              <a:rPr lang="cs-CZ" dirty="0" smtClean="0"/>
              <a:t> Marie Frank</a:t>
            </a:r>
          </a:p>
          <a:p>
            <a:pPr lvl="0"/>
            <a:r>
              <a:rPr lang="cs-CZ" dirty="0" smtClean="0"/>
              <a:t>12. června 1929 Frankfurt nad Mohanem - únor 1945 koncentrační tábor </a:t>
            </a:r>
            <a:r>
              <a:rPr lang="cs-CZ" dirty="0" err="1" smtClean="0"/>
              <a:t>Bergen</a:t>
            </a:r>
            <a:r>
              <a:rPr lang="cs-CZ" dirty="0" smtClean="0"/>
              <a:t>-</a:t>
            </a:r>
            <a:r>
              <a:rPr lang="cs-CZ" dirty="0" err="1" smtClean="0"/>
              <a:t>Belsen</a:t>
            </a:r>
            <a:endParaRPr lang="cs-CZ" dirty="0" smtClean="0"/>
          </a:p>
          <a:p>
            <a:r>
              <a:rPr lang="cs-CZ" dirty="0" smtClean="0"/>
              <a:t>Za 2. světové války se se svou rodinou a známými ukrývala v Amsterdamu</a:t>
            </a:r>
          </a:p>
          <a:p>
            <a:pPr lvl="0"/>
            <a:r>
              <a:rPr lang="cs-CZ" dirty="0" smtClean="0"/>
              <a:t>Proslavil ji deník, který po její smrti vydal její otec Otto Frank</a:t>
            </a:r>
          </a:p>
          <a:p>
            <a:endParaRPr lang="cs-CZ" dirty="0"/>
          </a:p>
        </p:txBody>
      </p:sp>
      <p:sp>
        <p:nvSpPr>
          <p:cNvPr id="2" name="Nadpis 1"/>
          <p:cNvSpPr>
            <a:spLocks noGrp="1"/>
          </p:cNvSpPr>
          <p:nvPr>
            <p:ph type="title"/>
          </p:nvPr>
        </p:nvSpPr>
        <p:spPr/>
        <p:txBody>
          <a:bodyPr/>
          <a:lstStyle/>
          <a:p>
            <a:r>
              <a:rPr lang="cs-CZ" dirty="0" err="1" smtClean="0"/>
              <a:t>Anne</a:t>
            </a:r>
            <a:r>
              <a:rPr lang="cs-CZ" dirty="0" smtClean="0"/>
              <a:t> Frank</a:t>
            </a:r>
            <a:endParaRPr lang="cs-CZ" dirty="0"/>
          </a:p>
        </p:txBody>
      </p:sp>
      <p:pic>
        <p:nvPicPr>
          <p:cNvPr id="4" name="Obrázek 3" descr="250px-Anne_Frank_lacht_naar_de_schoolfotograaf.jpg"/>
          <p:cNvPicPr>
            <a:picLocks noChangeAspect="1"/>
          </p:cNvPicPr>
          <p:nvPr/>
        </p:nvPicPr>
        <p:blipFill>
          <a:blip r:embed="rId2"/>
          <a:stretch>
            <a:fillRect/>
          </a:stretch>
        </p:blipFill>
        <p:spPr>
          <a:xfrm>
            <a:off x="7358082" y="357166"/>
            <a:ext cx="1428760" cy="2308876"/>
          </a:xfrm>
          <a:prstGeom prst="rect">
            <a:avLst/>
          </a:prstGeom>
        </p:spPr>
      </p:pic>
      <p:pic>
        <p:nvPicPr>
          <p:cNvPr id="5" name="Obrázek 4" descr="image-322167-860_poster_16x9-wbfl-322167.jpg"/>
          <p:cNvPicPr>
            <a:picLocks noChangeAspect="1"/>
          </p:cNvPicPr>
          <p:nvPr/>
        </p:nvPicPr>
        <p:blipFill>
          <a:blip r:embed="rId3"/>
          <a:stretch>
            <a:fillRect/>
          </a:stretch>
        </p:blipFill>
        <p:spPr>
          <a:xfrm>
            <a:off x="3786182" y="4286256"/>
            <a:ext cx="3808058" cy="214314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Deník</a:t>
            </a:r>
            <a:endParaRPr lang="cs-CZ" dirty="0"/>
          </a:p>
        </p:txBody>
      </p:sp>
      <p:sp>
        <p:nvSpPr>
          <p:cNvPr id="3" name="Zástupný symbol pro obsah 2"/>
          <p:cNvSpPr>
            <a:spLocks noGrp="1"/>
          </p:cNvSpPr>
          <p:nvPr>
            <p:ph sz="half" idx="1"/>
          </p:nvPr>
        </p:nvSpPr>
        <p:spPr>
          <a:xfrm>
            <a:off x="428596" y="1500174"/>
            <a:ext cx="5686436" cy="5043510"/>
          </a:xfrm>
        </p:spPr>
        <p:txBody>
          <a:bodyPr>
            <a:normAutofit/>
          </a:bodyPr>
          <a:lstStyle/>
          <a:p>
            <a:r>
              <a:rPr lang="cs-CZ" u="sng" dirty="0" smtClean="0"/>
              <a:t>Literární druh</a:t>
            </a:r>
            <a:r>
              <a:rPr lang="cs-CZ" dirty="0" smtClean="0"/>
              <a:t>: epika</a:t>
            </a:r>
          </a:p>
          <a:p>
            <a:r>
              <a:rPr lang="cs-CZ" u="sng" dirty="0" smtClean="0"/>
              <a:t>Literární žánr</a:t>
            </a:r>
            <a:r>
              <a:rPr lang="cs-CZ" dirty="0" smtClean="0"/>
              <a:t>: deník</a:t>
            </a:r>
          </a:p>
          <a:p>
            <a:r>
              <a:rPr lang="cs-CZ" u="sng" dirty="0" smtClean="0"/>
              <a:t>Téma a motivy</a:t>
            </a:r>
            <a:r>
              <a:rPr lang="cs-CZ" dirty="0" smtClean="0"/>
              <a:t>: život, naděje, mládí, sny, mezilidské vztahy, láska, skrývání, 2. světová válka</a:t>
            </a:r>
          </a:p>
          <a:p>
            <a:r>
              <a:rPr lang="cs-CZ" u="sng" dirty="0" smtClean="0"/>
              <a:t>Místo a čas</a:t>
            </a:r>
            <a:r>
              <a:rPr lang="cs-CZ" dirty="0" smtClean="0"/>
              <a:t>: Amsterdam, 12. června 1942 -  1. srpna 1944</a:t>
            </a:r>
          </a:p>
          <a:p>
            <a:r>
              <a:rPr lang="cs-CZ" u="sng" dirty="0" smtClean="0"/>
              <a:t>Kompozice</a:t>
            </a:r>
            <a:r>
              <a:rPr lang="cs-CZ" dirty="0" smtClean="0"/>
              <a:t>: Chronologická</a:t>
            </a:r>
          </a:p>
          <a:p>
            <a:r>
              <a:rPr lang="cs-CZ" dirty="0" err="1" smtClean="0"/>
              <a:t>Ich</a:t>
            </a:r>
            <a:r>
              <a:rPr lang="cs-CZ" dirty="0" smtClean="0"/>
              <a:t> – forma</a:t>
            </a:r>
          </a:p>
          <a:p>
            <a:r>
              <a:rPr lang="cs-CZ" dirty="0" smtClean="0"/>
              <a:t>Monology i dialogy</a:t>
            </a:r>
          </a:p>
          <a:p>
            <a:r>
              <a:rPr lang="cs-CZ" dirty="0" smtClean="0"/>
              <a:t>Spisovný jazyk</a:t>
            </a:r>
          </a:p>
        </p:txBody>
      </p:sp>
      <p:pic>
        <p:nvPicPr>
          <p:cNvPr id="5" name="Zástupný symbol pro obsah 4" descr="Anne Frank.jpg"/>
          <p:cNvPicPr>
            <a:picLocks noGrp="1" noChangeAspect="1"/>
          </p:cNvPicPr>
          <p:nvPr>
            <p:ph sz="half" idx="2"/>
          </p:nvPr>
        </p:nvPicPr>
        <p:blipFill>
          <a:blip r:embed="rId2"/>
          <a:stretch>
            <a:fillRect/>
          </a:stretch>
        </p:blipFill>
        <p:spPr>
          <a:xfrm>
            <a:off x="6072198" y="1928802"/>
            <a:ext cx="2799965" cy="3952892"/>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8596" y="1142984"/>
            <a:ext cx="8229600" cy="5072098"/>
          </a:xfrm>
        </p:spPr>
        <p:txBody>
          <a:bodyPr>
            <a:noAutofit/>
          </a:bodyPr>
          <a:lstStyle/>
          <a:p>
            <a:pPr>
              <a:lnSpc>
                <a:spcPct val="170000"/>
              </a:lnSpc>
            </a:pPr>
            <a:r>
              <a:rPr lang="cs-CZ" sz="1900" b="1" dirty="0" err="1" smtClean="0"/>
              <a:t>Anne</a:t>
            </a:r>
            <a:r>
              <a:rPr lang="cs-CZ" sz="1900" b="1" dirty="0" smtClean="0"/>
              <a:t> Frank </a:t>
            </a:r>
            <a:r>
              <a:rPr lang="cs-CZ" sz="1900" dirty="0" smtClean="0"/>
              <a:t>- autorka, „hlavní hrdinka“, mladá, trochu naivní, pozitivní, plná života a snů</a:t>
            </a:r>
          </a:p>
          <a:p>
            <a:pPr>
              <a:lnSpc>
                <a:spcPct val="170000"/>
              </a:lnSpc>
            </a:pPr>
            <a:r>
              <a:rPr lang="cs-CZ" sz="1900" b="1" dirty="0" smtClean="0"/>
              <a:t>Otto Frank </a:t>
            </a:r>
            <a:r>
              <a:rPr lang="cs-CZ" sz="1900" dirty="0" smtClean="0"/>
              <a:t>- otec </a:t>
            </a:r>
            <a:r>
              <a:rPr lang="cs-CZ" sz="1900" dirty="0" err="1" smtClean="0"/>
              <a:t>Anne</a:t>
            </a:r>
            <a:r>
              <a:rPr lang="cs-CZ" sz="1900" dirty="0" smtClean="0"/>
              <a:t>, vzdělaný, starostlivý, rozumný, spravedlivý, </a:t>
            </a:r>
            <a:r>
              <a:rPr lang="cs-CZ" sz="1900" dirty="0" err="1" smtClean="0"/>
              <a:t>Anne</a:t>
            </a:r>
            <a:r>
              <a:rPr lang="cs-CZ" sz="1900" dirty="0" smtClean="0"/>
              <a:t> k němu vzhlíží</a:t>
            </a:r>
          </a:p>
          <a:p>
            <a:pPr>
              <a:lnSpc>
                <a:spcPct val="170000"/>
              </a:lnSpc>
            </a:pPr>
            <a:r>
              <a:rPr lang="cs-CZ" sz="1900" b="1" dirty="0" err="1" smtClean="0"/>
              <a:t>Margot</a:t>
            </a:r>
            <a:r>
              <a:rPr lang="cs-CZ" sz="1900" b="1" dirty="0" smtClean="0"/>
              <a:t> Frank </a:t>
            </a:r>
            <a:r>
              <a:rPr lang="cs-CZ" sz="1900" dirty="0" smtClean="0"/>
              <a:t>- sestra </a:t>
            </a:r>
            <a:r>
              <a:rPr lang="cs-CZ" sz="1900" dirty="0" err="1" smtClean="0"/>
              <a:t>Anne</a:t>
            </a:r>
            <a:r>
              <a:rPr lang="cs-CZ" sz="1900" dirty="0" smtClean="0"/>
              <a:t>, mladá, rozumná, sečtělá</a:t>
            </a:r>
          </a:p>
          <a:p>
            <a:pPr>
              <a:lnSpc>
                <a:spcPct val="170000"/>
              </a:lnSpc>
            </a:pPr>
            <a:r>
              <a:rPr lang="cs-CZ" sz="1900" b="1" dirty="0" err="1" smtClean="0"/>
              <a:t>Edith</a:t>
            </a:r>
            <a:r>
              <a:rPr lang="cs-CZ" sz="1900" b="1" dirty="0" smtClean="0"/>
              <a:t> Frank - </a:t>
            </a:r>
            <a:r>
              <a:rPr lang="cs-CZ" sz="1900" dirty="0" smtClean="0"/>
              <a:t>matka </a:t>
            </a:r>
            <a:r>
              <a:rPr lang="cs-CZ" sz="1900" dirty="0" err="1" smtClean="0"/>
              <a:t>Anne</a:t>
            </a:r>
            <a:r>
              <a:rPr lang="cs-CZ" sz="1900" dirty="0" smtClean="0"/>
              <a:t>, nemají spolu dobrý vztah</a:t>
            </a:r>
          </a:p>
          <a:p>
            <a:pPr>
              <a:lnSpc>
                <a:spcPct val="170000"/>
              </a:lnSpc>
            </a:pPr>
            <a:r>
              <a:rPr lang="cs-CZ" sz="1900" b="1" dirty="0" smtClean="0"/>
              <a:t>Auguste van </a:t>
            </a:r>
            <a:r>
              <a:rPr lang="cs-CZ" sz="1900" b="1" dirty="0" err="1" smtClean="0"/>
              <a:t>Pels</a:t>
            </a:r>
            <a:r>
              <a:rPr lang="cs-CZ" sz="1900" b="1" dirty="0" smtClean="0"/>
              <a:t> </a:t>
            </a:r>
            <a:r>
              <a:rPr lang="cs-CZ" sz="1900" dirty="0" smtClean="0"/>
              <a:t>-  ctižádostivá, namyšlená, hospodyňka, matka Petera a manželka Hermanna</a:t>
            </a:r>
          </a:p>
          <a:p>
            <a:endParaRPr lang="cs-CZ" sz="1900" dirty="0"/>
          </a:p>
        </p:txBody>
      </p:sp>
      <p:sp>
        <p:nvSpPr>
          <p:cNvPr id="2" name="Nadpis 1"/>
          <p:cNvSpPr>
            <a:spLocks noGrp="1"/>
          </p:cNvSpPr>
          <p:nvPr>
            <p:ph type="title"/>
          </p:nvPr>
        </p:nvSpPr>
        <p:spPr>
          <a:xfrm>
            <a:off x="500034" y="-142900"/>
            <a:ext cx="8229600" cy="1219200"/>
          </a:xfrm>
        </p:spPr>
        <p:txBody>
          <a:bodyPr/>
          <a:lstStyle/>
          <a:p>
            <a:r>
              <a:rPr lang="cs-CZ" dirty="0" smtClean="0"/>
              <a:t>Postavy</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000108"/>
            <a:ext cx="8229600" cy="5095892"/>
          </a:xfrm>
        </p:spPr>
        <p:txBody>
          <a:bodyPr>
            <a:normAutofit fontScale="70000" lnSpcReduction="20000"/>
          </a:bodyPr>
          <a:lstStyle/>
          <a:p>
            <a:pPr>
              <a:lnSpc>
                <a:spcPct val="170000"/>
              </a:lnSpc>
            </a:pPr>
            <a:r>
              <a:rPr lang="cs-CZ" sz="3000" b="1" dirty="0" smtClean="0"/>
              <a:t>Hermann van </a:t>
            </a:r>
            <a:r>
              <a:rPr lang="cs-CZ" sz="3000" b="1" dirty="0" err="1" smtClean="0"/>
              <a:t>Pels</a:t>
            </a:r>
            <a:r>
              <a:rPr lang="cs-CZ" sz="3000" b="1" dirty="0" smtClean="0"/>
              <a:t> </a:t>
            </a:r>
            <a:r>
              <a:rPr lang="cs-CZ" sz="3000" dirty="0" smtClean="0"/>
              <a:t>– optimista, měl rád cigarety, manžel Auguste a otec Petera </a:t>
            </a:r>
            <a:endParaRPr lang="cs-CZ" sz="3000" b="1" dirty="0" smtClean="0"/>
          </a:p>
          <a:p>
            <a:pPr>
              <a:lnSpc>
                <a:spcPct val="170000"/>
              </a:lnSpc>
            </a:pPr>
            <a:r>
              <a:rPr lang="cs-CZ" sz="3000" b="1" dirty="0" smtClean="0"/>
              <a:t>Peter  van </a:t>
            </a:r>
            <a:r>
              <a:rPr lang="cs-CZ" sz="3000" b="1" dirty="0" err="1" smtClean="0"/>
              <a:t>Pels</a:t>
            </a:r>
            <a:r>
              <a:rPr lang="cs-CZ" sz="3000" b="1" dirty="0" smtClean="0"/>
              <a:t> </a:t>
            </a:r>
            <a:r>
              <a:rPr lang="cs-CZ" sz="3000" dirty="0" smtClean="0"/>
              <a:t>- syn Auguste a Hermanna, tichý, s </a:t>
            </a:r>
            <a:r>
              <a:rPr lang="cs-CZ" sz="3000" dirty="0" err="1" smtClean="0"/>
              <a:t>Anne</a:t>
            </a:r>
            <a:r>
              <a:rPr lang="cs-CZ" sz="3000" dirty="0" smtClean="0"/>
              <a:t> se do sebe zamilovali</a:t>
            </a:r>
          </a:p>
          <a:p>
            <a:pPr>
              <a:lnSpc>
                <a:spcPct val="170000"/>
              </a:lnSpc>
            </a:pPr>
            <a:r>
              <a:rPr lang="cs-CZ" sz="3000" dirty="0" smtClean="0"/>
              <a:t> </a:t>
            </a:r>
            <a:r>
              <a:rPr lang="cs-CZ" sz="3000" b="1" dirty="0" err="1" smtClean="0"/>
              <a:t>Fritz</a:t>
            </a:r>
            <a:r>
              <a:rPr lang="cs-CZ" sz="3000" b="1" dirty="0" smtClean="0"/>
              <a:t> </a:t>
            </a:r>
            <a:r>
              <a:rPr lang="cs-CZ" sz="3000" b="1" dirty="0" err="1" smtClean="0"/>
              <a:t>Pfeffer</a:t>
            </a:r>
            <a:r>
              <a:rPr lang="cs-CZ" sz="3000" b="1" dirty="0" smtClean="0"/>
              <a:t> </a:t>
            </a:r>
            <a:r>
              <a:rPr lang="cs-CZ" sz="3000" dirty="0" smtClean="0"/>
              <a:t>- zubař, spolubydlící </a:t>
            </a:r>
            <a:r>
              <a:rPr lang="cs-CZ" sz="3000" dirty="0" err="1" smtClean="0"/>
              <a:t>Anne</a:t>
            </a:r>
            <a:r>
              <a:rPr lang="cs-CZ" sz="3000" dirty="0" smtClean="0"/>
              <a:t>, neměli se moc rádi</a:t>
            </a:r>
          </a:p>
          <a:p>
            <a:pPr>
              <a:lnSpc>
                <a:spcPct val="170000"/>
              </a:lnSpc>
            </a:pPr>
            <a:r>
              <a:rPr lang="cs-CZ" sz="3000" b="1" dirty="0" err="1" smtClean="0"/>
              <a:t>Victor</a:t>
            </a:r>
            <a:r>
              <a:rPr lang="cs-CZ" sz="3000" b="1" dirty="0" smtClean="0"/>
              <a:t> </a:t>
            </a:r>
            <a:r>
              <a:rPr lang="cs-CZ" sz="3000" b="1" dirty="0" err="1" smtClean="0"/>
              <a:t>Kugler</a:t>
            </a:r>
            <a:r>
              <a:rPr lang="cs-CZ" sz="3000" b="1" dirty="0" smtClean="0"/>
              <a:t> </a:t>
            </a:r>
            <a:r>
              <a:rPr lang="cs-CZ" sz="3000" dirty="0" smtClean="0"/>
              <a:t>– rodinný známý, který jim pomáhal</a:t>
            </a:r>
          </a:p>
          <a:p>
            <a:pPr>
              <a:lnSpc>
                <a:spcPct val="170000"/>
              </a:lnSpc>
            </a:pPr>
            <a:r>
              <a:rPr lang="cs-CZ" sz="3000" b="1" dirty="0" err="1" smtClean="0"/>
              <a:t>Johannes</a:t>
            </a:r>
            <a:r>
              <a:rPr lang="cs-CZ" sz="3000" dirty="0" smtClean="0"/>
              <a:t> </a:t>
            </a:r>
            <a:r>
              <a:rPr lang="cs-CZ" sz="3000" b="1" dirty="0" err="1" smtClean="0"/>
              <a:t>Kleiman</a:t>
            </a:r>
            <a:r>
              <a:rPr lang="cs-CZ" sz="3000" dirty="0" smtClean="0"/>
              <a:t>-rodinný známý, který jim pomáhal</a:t>
            </a:r>
          </a:p>
          <a:p>
            <a:pPr>
              <a:lnSpc>
                <a:spcPct val="170000"/>
              </a:lnSpc>
            </a:pPr>
            <a:r>
              <a:rPr lang="cs-CZ" sz="3000" b="1" dirty="0" err="1" smtClean="0"/>
              <a:t>Miep</a:t>
            </a:r>
            <a:r>
              <a:rPr lang="cs-CZ" sz="3000" b="1" dirty="0" smtClean="0"/>
              <a:t> </a:t>
            </a:r>
            <a:r>
              <a:rPr lang="cs-CZ" sz="3000" b="1" dirty="0" err="1" smtClean="0"/>
              <a:t>Giesová</a:t>
            </a:r>
            <a:r>
              <a:rPr lang="cs-CZ" sz="3000" dirty="0" smtClean="0"/>
              <a:t> – rodinná známá, která jim pomáhala</a:t>
            </a:r>
          </a:p>
          <a:p>
            <a:pPr>
              <a:lnSpc>
                <a:spcPct val="170000"/>
              </a:lnSpc>
            </a:pPr>
            <a:r>
              <a:rPr lang="cs-CZ" sz="3000" b="1" dirty="0" err="1" smtClean="0"/>
              <a:t>Bep</a:t>
            </a:r>
            <a:r>
              <a:rPr lang="cs-CZ" sz="3000" b="1" dirty="0" smtClean="0"/>
              <a:t> </a:t>
            </a:r>
            <a:r>
              <a:rPr lang="cs-CZ" sz="3000" b="1" dirty="0" err="1" smtClean="0"/>
              <a:t>Voskuijlová</a:t>
            </a:r>
            <a:r>
              <a:rPr lang="cs-CZ" sz="3000" dirty="0" smtClean="0"/>
              <a:t>  - rodinná známá, která jim pomáhala</a:t>
            </a:r>
          </a:p>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otto frank.jpg"/>
          <p:cNvPicPr>
            <a:picLocks noChangeAspect="1"/>
          </p:cNvPicPr>
          <p:nvPr/>
        </p:nvPicPr>
        <p:blipFill>
          <a:blip r:embed="rId2" cstate="print"/>
          <a:stretch>
            <a:fillRect/>
          </a:stretch>
        </p:blipFill>
        <p:spPr>
          <a:xfrm>
            <a:off x="571472" y="500042"/>
            <a:ext cx="2428892" cy="2428892"/>
          </a:xfrm>
          <a:prstGeom prst="rect">
            <a:avLst/>
          </a:prstGeom>
        </p:spPr>
      </p:pic>
      <p:pic>
        <p:nvPicPr>
          <p:cNvPr id="3" name="Obrázek 2" descr="edith frank.jpg"/>
          <p:cNvPicPr>
            <a:picLocks noChangeAspect="1"/>
          </p:cNvPicPr>
          <p:nvPr/>
        </p:nvPicPr>
        <p:blipFill>
          <a:blip r:embed="rId3"/>
          <a:stretch>
            <a:fillRect/>
          </a:stretch>
        </p:blipFill>
        <p:spPr>
          <a:xfrm>
            <a:off x="3357554" y="500042"/>
            <a:ext cx="2428892" cy="2428892"/>
          </a:xfrm>
          <a:prstGeom prst="rect">
            <a:avLst/>
          </a:prstGeom>
        </p:spPr>
      </p:pic>
      <p:pic>
        <p:nvPicPr>
          <p:cNvPr id="4" name="Obrázek 3" descr="margot-frank.jpg"/>
          <p:cNvPicPr>
            <a:picLocks noChangeAspect="1"/>
          </p:cNvPicPr>
          <p:nvPr/>
        </p:nvPicPr>
        <p:blipFill>
          <a:blip r:embed="rId4"/>
          <a:stretch>
            <a:fillRect/>
          </a:stretch>
        </p:blipFill>
        <p:spPr>
          <a:xfrm>
            <a:off x="6072198" y="500042"/>
            <a:ext cx="2428892" cy="2428892"/>
          </a:xfrm>
          <a:prstGeom prst="rect">
            <a:avLst/>
          </a:prstGeom>
        </p:spPr>
      </p:pic>
      <p:pic>
        <p:nvPicPr>
          <p:cNvPr id="5" name="Obrázek 4" descr="789092737-auguste-van-pels.jpg"/>
          <p:cNvPicPr>
            <a:picLocks noChangeAspect="1"/>
          </p:cNvPicPr>
          <p:nvPr/>
        </p:nvPicPr>
        <p:blipFill>
          <a:blip r:embed="rId5"/>
          <a:stretch>
            <a:fillRect/>
          </a:stretch>
        </p:blipFill>
        <p:spPr>
          <a:xfrm>
            <a:off x="428596" y="3571876"/>
            <a:ext cx="1714512" cy="2428892"/>
          </a:xfrm>
          <a:prstGeom prst="rect">
            <a:avLst/>
          </a:prstGeom>
        </p:spPr>
      </p:pic>
      <p:pic>
        <p:nvPicPr>
          <p:cNvPr id="6" name="Obrázek 5" descr="hermann van pels.jpg"/>
          <p:cNvPicPr>
            <a:picLocks noChangeAspect="1"/>
          </p:cNvPicPr>
          <p:nvPr/>
        </p:nvPicPr>
        <p:blipFill>
          <a:blip r:embed="rId6"/>
          <a:stretch>
            <a:fillRect/>
          </a:stretch>
        </p:blipFill>
        <p:spPr>
          <a:xfrm>
            <a:off x="2428860" y="3571876"/>
            <a:ext cx="1796092" cy="2428868"/>
          </a:xfrm>
          <a:prstGeom prst="rect">
            <a:avLst/>
          </a:prstGeom>
        </p:spPr>
      </p:pic>
      <p:pic>
        <p:nvPicPr>
          <p:cNvPr id="7" name="Obrázek 6" descr="peter van pels.jpg"/>
          <p:cNvPicPr>
            <a:picLocks noChangeAspect="1"/>
          </p:cNvPicPr>
          <p:nvPr/>
        </p:nvPicPr>
        <p:blipFill>
          <a:blip r:embed="rId7"/>
          <a:stretch>
            <a:fillRect/>
          </a:stretch>
        </p:blipFill>
        <p:spPr>
          <a:xfrm>
            <a:off x="4429124" y="3714752"/>
            <a:ext cx="2095500" cy="2181225"/>
          </a:xfrm>
          <a:prstGeom prst="rect">
            <a:avLst/>
          </a:prstGeom>
        </p:spPr>
      </p:pic>
      <p:pic>
        <p:nvPicPr>
          <p:cNvPr id="8" name="Obrázek 7" descr="220px-Fritz_Pfeffer.jpg"/>
          <p:cNvPicPr>
            <a:picLocks noChangeAspect="1"/>
          </p:cNvPicPr>
          <p:nvPr/>
        </p:nvPicPr>
        <p:blipFill>
          <a:blip r:embed="rId8"/>
          <a:stretch>
            <a:fillRect/>
          </a:stretch>
        </p:blipFill>
        <p:spPr>
          <a:xfrm>
            <a:off x="6643702" y="3714752"/>
            <a:ext cx="2143140" cy="214314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8596" y="0"/>
            <a:ext cx="8229600" cy="6643710"/>
          </a:xfrm>
        </p:spPr>
        <p:txBody>
          <a:bodyPr>
            <a:noAutofit/>
          </a:bodyPr>
          <a:lstStyle/>
          <a:p>
            <a:pPr algn="ctr"/>
            <a:r>
              <a:rPr lang="cs-CZ" sz="1800" b="1" dirty="0" smtClean="0"/>
              <a:t>Středa 13. ledna 1943</a:t>
            </a:r>
          </a:p>
          <a:p>
            <a:r>
              <a:rPr lang="cs-CZ" sz="1700" dirty="0" smtClean="0"/>
              <a:t>Milá </a:t>
            </a:r>
            <a:r>
              <a:rPr lang="cs-CZ" sz="1700" dirty="0" err="1" smtClean="0"/>
              <a:t>Kitty</a:t>
            </a:r>
            <a:r>
              <a:rPr lang="cs-CZ" sz="1700" dirty="0" smtClean="0"/>
              <a:t>, </a:t>
            </a:r>
          </a:p>
          <a:p>
            <a:r>
              <a:rPr lang="cs-CZ" sz="1700" dirty="0" smtClean="0"/>
              <a:t>dnes jsme všichni zase vyděšení a nedá se pracovat, ani v klidu čekat. Venku je hrozně. Dnem i nocí odvádějí nebohé lidi, kteří si s sebou smějí vzít jen batoh a něco peněz (tenhle majetek jim později také seberou). Roztrhávají rodiny, ženy od mužů, děti od rodičů. Stává se, že děti, které se vracejí ze školy domů, už své rodiče nenajdou. Ženy, které šly něco nakoupit, po návratu stanou před zapečetěným bytem, z něhož mezitím odvedli rodinu. V křesťanských kruzích je také velký neklid, protože mladé lidi, jejich syny, deportují do Německa. Každý je plný starostí! A každou noc letí stovky letadel přes Holandsko, aby německá města zasypaly deštěm pum. Každou hodinu umírají v Rusku a v Africe tisíce lidí! Celá zeměkoule šílí, všude samá zkáza. Situace je pro spojence jistě výhodnější, ale konec je ještě daleko. Máme to dobré, lepší než miliony lidí. Jsme v klidu a bezpečí a můžeme spřádat poválečné plány a těšit se na nové šaty a knihy, místo abychom myslili na to, že zbytečně nesmíme vydat ani haléř, protože bude třeba pomáhat jiným lidem, a protože se musí zachránit, co se zachránit dá. Mnoho dětí pobíhá naboso v dřevácích, v tenkých blůzičkách, bez pláště, bez čepice nebo bez rukavic. Mají prázdný žaludek, žvýkají mrkev, ze studených bytů utíkají na ulici plnou deště a větru, a přijdou do školy, do chladné a nevytopené třídy. Ano, v Holandsku to dospělo tak daleko, že na ulici děti prosí chodce o kousek chleba. Celé hodiny bych mohla vyprávět o té bídě, kterou přinesla válka, ale tím bych ještě víc zesmutněla. Nezbývá nám než klidně a odevzdaně čekat na konec této strastiplné doby. Čekají Židé i křesťané, čekají národy a celý svět a… mnoho jich čeká na smrt! </a:t>
            </a:r>
          </a:p>
          <a:p>
            <a:pPr algn="r"/>
            <a:r>
              <a:rPr lang="cs-CZ" sz="1800" dirty="0" err="1" smtClean="0"/>
              <a:t>Anne</a:t>
            </a:r>
            <a:endParaRPr lang="cs-CZ"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71480"/>
            <a:ext cx="8229600" cy="5786478"/>
          </a:xfrm>
        </p:spPr>
        <p:txBody>
          <a:bodyPr>
            <a:normAutofit/>
          </a:bodyPr>
          <a:lstStyle/>
          <a:p>
            <a:r>
              <a:rPr lang="cs-CZ" dirty="0" smtClean="0"/>
              <a:t>„Přesto přese všechno pořád věřím, že lidé jsou v jádru skutečně dobří.“</a:t>
            </a:r>
          </a:p>
          <a:p>
            <a:endParaRPr lang="cs-CZ" dirty="0" smtClean="0"/>
          </a:p>
          <a:p>
            <a:r>
              <a:rPr lang="cs-CZ" dirty="0" smtClean="0"/>
              <a:t>„Lidé vám mohou říci, abyste drželi ústa zavřená, ale to vám nezabrání, abyste měli svůj vlastní názor.“</a:t>
            </a:r>
          </a:p>
          <a:p>
            <a:endParaRPr lang="cs-CZ" dirty="0" smtClean="0"/>
          </a:p>
          <a:p>
            <a:r>
              <a:rPr lang="cs-CZ" dirty="0" smtClean="0"/>
              <a:t>„Nemyslím na všechnu tu bídu, ale na krásu, která stále přetrvá.“</a:t>
            </a:r>
          </a:p>
          <a:p>
            <a:endParaRPr lang="cs-CZ" dirty="0" smtClean="0"/>
          </a:p>
          <a:p>
            <a:r>
              <a:rPr lang="cs-CZ" dirty="0" smtClean="0"/>
              <a:t>„Lidi dobře poznáš teprve tehdy, až se s nimi pořádně pohádáš. Až potom můžeš posoudit jejich charakter!“</a:t>
            </a:r>
            <a:br>
              <a:rPr lang="cs-CZ" dirty="0" smtClean="0"/>
            </a:b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dirty="0" smtClean="0"/>
              <a:t>1959</a:t>
            </a:r>
            <a:r>
              <a:rPr lang="cs-CZ" sz="2800" dirty="0" smtClean="0"/>
              <a:t>: </a:t>
            </a:r>
            <a:r>
              <a:rPr lang="en-US" dirty="0" smtClean="0"/>
              <a:t>The Diary of Anne Frank</a:t>
            </a:r>
            <a:endParaRPr lang="cs-CZ" dirty="0" smtClean="0"/>
          </a:p>
          <a:p>
            <a:r>
              <a:rPr lang="cs-CZ" dirty="0" smtClean="0"/>
              <a:t>2001: </a:t>
            </a:r>
            <a:r>
              <a:rPr lang="en-US" dirty="0" smtClean="0"/>
              <a:t>Anne Frank: The Whole Story</a:t>
            </a:r>
            <a:endParaRPr lang="cs-CZ" dirty="0" smtClean="0"/>
          </a:p>
          <a:p>
            <a:r>
              <a:rPr lang="cs-CZ" dirty="0" smtClean="0"/>
              <a:t>2014: Hvězdy nám nepřáli</a:t>
            </a:r>
          </a:p>
          <a:p>
            <a:r>
              <a:rPr lang="cs-CZ" dirty="0" smtClean="0"/>
              <a:t>2015: </a:t>
            </a:r>
            <a:r>
              <a:rPr lang="cs-CZ" dirty="0" err="1" smtClean="0"/>
              <a:t>Meine</a:t>
            </a:r>
            <a:r>
              <a:rPr lang="cs-CZ" dirty="0" smtClean="0"/>
              <a:t> </a:t>
            </a:r>
            <a:r>
              <a:rPr lang="cs-CZ" dirty="0" err="1" smtClean="0"/>
              <a:t>Tochter</a:t>
            </a:r>
            <a:r>
              <a:rPr lang="cs-CZ" dirty="0" smtClean="0"/>
              <a:t> </a:t>
            </a:r>
            <a:r>
              <a:rPr lang="cs-CZ" dirty="0" err="1" smtClean="0"/>
              <a:t>Anne</a:t>
            </a:r>
            <a:r>
              <a:rPr lang="cs-CZ" dirty="0" smtClean="0"/>
              <a:t> Frank</a:t>
            </a:r>
          </a:p>
          <a:p>
            <a:r>
              <a:rPr lang="cs-CZ" dirty="0" smtClean="0">
                <a:hlinkClick r:id="rId2"/>
              </a:rPr>
              <a:t>https://www.youtube.com/watch?v=r6OPtrp6Nds</a:t>
            </a:r>
            <a:endParaRPr lang="cs-CZ" dirty="0" smtClean="0"/>
          </a:p>
          <a:p>
            <a:r>
              <a:rPr lang="cs-CZ" dirty="0" smtClean="0">
                <a:hlinkClick r:id="rId3"/>
              </a:rPr>
              <a:t>https://www.youtube.com/watch?v=0SJgudCq540</a:t>
            </a:r>
            <a:endParaRPr lang="cs-CZ" dirty="0" smtClean="0"/>
          </a:p>
          <a:p>
            <a:r>
              <a:rPr lang="cs-CZ" dirty="0" smtClean="0">
                <a:hlinkClick r:id="rId4"/>
              </a:rPr>
              <a:t>https://www.youtube.com/watch?v=gLEPNJ_ypZQ</a:t>
            </a:r>
            <a:endParaRPr lang="cs-CZ" dirty="0" smtClean="0"/>
          </a:p>
          <a:p>
            <a:endParaRPr lang="cs-CZ" dirty="0"/>
          </a:p>
        </p:txBody>
      </p:sp>
      <p:sp>
        <p:nvSpPr>
          <p:cNvPr id="2" name="Nadpis 1"/>
          <p:cNvSpPr>
            <a:spLocks noGrp="1"/>
          </p:cNvSpPr>
          <p:nvPr>
            <p:ph type="title"/>
          </p:nvPr>
        </p:nvSpPr>
        <p:spPr/>
        <p:txBody>
          <a:bodyPr/>
          <a:lstStyle/>
          <a:p>
            <a:r>
              <a:rPr lang="cs-CZ" dirty="0" smtClean="0"/>
              <a:t>Filmové zpracování</a:t>
            </a:r>
            <a:endParaRPr lang="cs-CZ" dirty="0"/>
          </a:p>
        </p:txBody>
      </p:sp>
      <p:pic>
        <p:nvPicPr>
          <p:cNvPr id="4" name="Obrázek 3" descr="film.jpg"/>
          <p:cNvPicPr>
            <a:picLocks noChangeAspect="1"/>
          </p:cNvPicPr>
          <p:nvPr/>
        </p:nvPicPr>
        <p:blipFill>
          <a:blip r:embed="rId5"/>
          <a:stretch>
            <a:fillRect/>
          </a:stretch>
        </p:blipFill>
        <p:spPr>
          <a:xfrm>
            <a:off x="6215074" y="500042"/>
            <a:ext cx="1947864" cy="2868283"/>
          </a:xfrm>
          <a:prstGeom prst="rect">
            <a:avLst/>
          </a:prstGeom>
        </p:spPr>
      </p:pic>
      <p:pic>
        <p:nvPicPr>
          <p:cNvPr id="7" name="Obrázek 6" descr="hqdefault.jpg"/>
          <p:cNvPicPr>
            <a:picLocks noChangeAspect="1"/>
          </p:cNvPicPr>
          <p:nvPr/>
        </p:nvPicPr>
        <p:blipFill>
          <a:blip r:embed="rId6"/>
          <a:stretch>
            <a:fillRect/>
          </a:stretch>
        </p:blipFill>
        <p:spPr>
          <a:xfrm>
            <a:off x="928662" y="4500570"/>
            <a:ext cx="2714628" cy="2035971"/>
          </a:xfrm>
          <a:prstGeom prst="rect">
            <a:avLst/>
          </a:prstGeom>
        </p:spPr>
      </p:pic>
      <p:pic>
        <p:nvPicPr>
          <p:cNvPr id="8" name="Obrázek 7" descr="the-diary-of-anne-frank.png"/>
          <p:cNvPicPr>
            <a:picLocks noChangeAspect="1"/>
          </p:cNvPicPr>
          <p:nvPr/>
        </p:nvPicPr>
        <p:blipFill>
          <a:blip r:embed="rId7"/>
          <a:stretch>
            <a:fillRect/>
          </a:stretch>
        </p:blipFill>
        <p:spPr>
          <a:xfrm>
            <a:off x="4214810" y="4500570"/>
            <a:ext cx="3719467" cy="192882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ír">
  <a:themeElements>
    <a:clrScheme name="Papí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í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í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203</TotalTime>
  <Words>594</Words>
  <Application>Microsoft Office PowerPoint</Application>
  <PresentationFormat>Předvádění na obrazovce (4:3)</PresentationFormat>
  <Paragraphs>54</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Papír</vt:lpstr>
      <vt:lpstr>Anne Frank - Deník</vt:lpstr>
      <vt:lpstr>Anne Frank</vt:lpstr>
      <vt:lpstr>Deník</vt:lpstr>
      <vt:lpstr>Postavy</vt:lpstr>
      <vt:lpstr>Snímek 5</vt:lpstr>
      <vt:lpstr>Snímek 6</vt:lpstr>
      <vt:lpstr>Snímek 7</vt:lpstr>
      <vt:lpstr>Snímek 8</vt:lpstr>
      <vt:lpstr>Filmové zpracování</vt:lpstr>
      <vt:lpstr>Zdroje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Deník Anne Frankové</dc:title>
  <dc:creator>HP</dc:creator>
  <cp:lastModifiedBy>HP</cp:lastModifiedBy>
  <cp:revision>34</cp:revision>
  <dcterms:created xsi:type="dcterms:W3CDTF">2019-09-17T17:54:47Z</dcterms:created>
  <dcterms:modified xsi:type="dcterms:W3CDTF">2020-10-10T10:13:57Z</dcterms:modified>
</cp:coreProperties>
</file>