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0" r:id="rId5"/>
    <p:sldId id="261" r:id="rId6"/>
    <p:sldId id="262"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9" r:id="rId20"/>
    <p:sldId id="263" r:id="rId21"/>
    <p:sldId id="280" r:id="rId22"/>
    <p:sldId id="259" r:id="rId23"/>
    <p:sldId id="270" r:id="rId24"/>
    <p:sldId id="277" r:id="rId25"/>
    <p:sldId id="278"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C9095-E17B-4CC5-A594-541B355CB72E}" type="datetimeFigureOut">
              <a:rPr lang="cs-CZ" smtClean="0"/>
              <a:t>14.10.2018</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683DD-BE81-4EC3-BAC7-2FFE0C6BCC32}" type="slidenum">
              <a:rPr lang="cs-CZ" smtClean="0"/>
              <a:t>‹#›</a:t>
            </a:fld>
            <a:endParaRPr lang="cs-CZ"/>
          </a:p>
        </p:txBody>
      </p:sp>
    </p:spTree>
    <p:extLst>
      <p:ext uri="{BB962C8B-B14F-4D97-AF65-F5344CB8AC3E}">
        <p14:creationId xmlns:p14="http://schemas.microsoft.com/office/powerpoint/2010/main" val="364208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0B683DD-BE81-4EC3-BAC7-2FFE0C6BCC32}" type="slidenum">
              <a:rPr lang="cs-CZ" smtClean="0"/>
              <a:t>14</a:t>
            </a:fld>
            <a:endParaRPr lang="cs-CZ"/>
          </a:p>
        </p:txBody>
      </p:sp>
    </p:spTree>
    <p:extLst>
      <p:ext uri="{BB962C8B-B14F-4D97-AF65-F5344CB8AC3E}">
        <p14:creationId xmlns:p14="http://schemas.microsoft.com/office/powerpoint/2010/main" val="5623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68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9ECABBA-2C0E-4810-B813-5716CFA3B916}" type="datetimeFigureOut">
              <a:rPr lang="cs-CZ" smtClean="0"/>
              <a:t>14.10.2018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101901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243359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9360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419060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4459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375074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219603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354443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324637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ECABBA-2C0E-4810-B813-5716CFA3B916}" type="datetimeFigureOut">
              <a:rPr lang="cs-CZ" smtClean="0"/>
              <a:t>14.10.2018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92480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ECABBA-2C0E-4810-B813-5716CFA3B916}" type="datetimeFigureOut">
              <a:rPr lang="cs-CZ" smtClean="0"/>
              <a:t>14.10.2018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272534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ECABBA-2C0E-4810-B813-5716CFA3B916}" type="datetimeFigureOut">
              <a:rPr lang="cs-CZ" smtClean="0"/>
              <a:t>14.10.2018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71907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ECABBA-2C0E-4810-B813-5716CFA3B916}" type="datetimeFigureOut">
              <a:rPr lang="cs-CZ" smtClean="0"/>
              <a:t>14.10.2018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280716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BBA-2C0E-4810-B813-5716CFA3B916}" type="datetimeFigureOut">
              <a:rPr lang="cs-CZ" smtClean="0"/>
              <a:t>14.10.2018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322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ECABBA-2C0E-4810-B813-5716CFA3B916}" type="datetimeFigureOut">
              <a:rPr lang="cs-CZ" smtClean="0"/>
              <a:t>14.10.2018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398009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ECABBA-2C0E-4810-B813-5716CFA3B916}" type="datetimeFigureOut">
              <a:rPr lang="cs-CZ" smtClean="0"/>
              <a:t>14.10.2018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05D300-E126-4A96-8F41-589A5AC011E1}" type="slidenum">
              <a:rPr lang="cs-CZ" smtClean="0"/>
              <a:t>‹#›</a:t>
            </a:fld>
            <a:endParaRPr lang="cs-CZ"/>
          </a:p>
        </p:txBody>
      </p:sp>
    </p:spTree>
    <p:extLst>
      <p:ext uri="{BB962C8B-B14F-4D97-AF65-F5344CB8AC3E}">
        <p14:creationId xmlns:p14="http://schemas.microsoft.com/office/powerpoint/2010/main" val="60363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9ECABBA-2C0E-4810-B813-5716CFA3B916}" type="datetimeFigureOut">
              <a:rPr lang="cs-CZ" smtClean="0"/>
              <a:t>14.10.2018</a:t>
            </a:fld>
            <a:endParaRPr lang="cs-C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cs-C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F05D300-E126-4A96-8F41-589A5AC011E1}" type="slidenum">
              <a:rPr lang="cs-CZ" smtClean="0"/>
              <a:t>‹#›</a:t>
            </a:fld>
            <a:endParaRPr lang="cs-CZ"/>
          </a:p>
        </p:txBody>
      </p:sp>
    </p:spTree>
    <p:extLst>
      <p:ext uri="{BB962C8B-B14F-4D97-AF65-F5344CB8AC3E}">
        <p14:creationId xmlns:p14="http://schemas.microsoft.com/office/powerpoint/2010/main" val="2522832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RYdfQvZrak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goingnz.com/travelling-in-new-zealand/things-you-can-do-in-lake-taupo/" TargetMode="External"/><Relationship Id="rId3" Type="http://schemas.openxmlformats.org/officeDocument/2006/relationships/hyperlink" Target="https://en.wikipedia.org/wiki/New_Zealand#/media/File:Flag_of_New_Zealand.svg" TargetMode="External"/><Relationship Id="rId7" Type="http://schemas.openxmlformats.org/officeDocument/2006/relationships/hyperlink" Target="https://www.researchgate.net/figure/North-Island-New-Zealand-Taupo-Volcanic-Zone-Wairakei-Tauhara-Geothermal-Fieldand_fig1_260311381" TargetMode="External"/><Relationship Id="rId2" Type="http://schemas.openxmlformats.org/officeDocument/2006/relationships/hyperlink" Target="https://www.lonelyplanet.com/maps/pacific/new-zealand/" TargetMode="External"/><Relationship Id="rId1" Type="http://schemas.openxmlformats.org/officeDocument/2006/relationships/slideLayout" Target="../slideLayouts/slideLayout2.xml"/><Relationship Id="rId6" Type="http://schemas.openxmlformats.org/officeDocument/2006/relationships/hyperlink" Target="https://en.wikipedia.org/wiki/New_Zealand#/media/File:Mt_Cook,_NZ.jpg" TargetMode="External"/><Relationship Id="rId5" Type="http://schemas.openxmlformats.org/officeDocument/2006/relationships/hyperlink" Target="https://en.wikipedia.org/wiki/New_Zealand#/media/File:New_Zealand_moutain_ranges.jpg" TargetMode="External"/><Relationship Id="rId4" Type="http://schemas.openxmlformats.org/officeDocument/2006/relationships/hyperlink" Target="https://en.wikipedia.org/wiki/New_Zealand#/media/File:Coat_of_arms_of_New_Zealand.sv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List_of_geckos_of_New_Zealand#/media/File:Jewelled_gecko_BPmale.jpg" TargetMode="External"/><Relationship Id="rId3" Type="http://schemas.openxmlformats.org/officeDocument/2006/relationships/hyperlink" Target="https://en.wikipedia.org/wiki/Kakapo#/media/File:Sirocco_full_length_portrait.jpg" TargetMode="External"/><Relationship Id="rId7" Type="http://schemas.openxmlformats.org/officeDocument/2006/relationships/hyperlink" Target="https://en.wikipedia.org/wiki/Skink#/media/File:Blue-toungued_skink444.jpg" TargetMode="External"/><Relationship Id="rId12" Type="http://schemas.openxmlformats.org/officeDocument/2006/relationships/hyperlink" Target="https://cs.wikipedia.org/wiki/Nov%C3%BD_Z%C3%A9land#D%C4%9Bjiny7" TargetMode="External"/><Relationship Id="rId2" Type="http://schemas.openxmlformats.org/officeDocument/2006/relationships/hyperlink" Target="https://en.wikipedia.org/wiki/Kiwi#/media/File:TeTuatahianui.jpg" TargetMode="External"/><Relationship Id="rId1" Type="http://schemas.openxmlformats.org/officeDocument/2006/relationships/slideLayout" Target="../slideLayouts/slideLayout2.xml"/><Relationship Id="rId6" Type="http://schemas.openxmlformats.org/officeDocument/2006/relationships/hyperlink" Target="https://en.wikipedia.org/wiki/Tuatara#/media/File:Sphenodon_punctatus_in_Waikanae,_New_Zealand.jpg" TargetMode="External"/><Relationship Id="rId11" Type="http://schemas.openxmlformats.org/officeDocument/2006/relationships/hyperlink" Target="https://en.wikipedia.org/wiki/New_Zealand#History" TargetMode="External"/><Relationship Id="rId5" Type="http://schemas.openxmlformats.org/officeDocument/2006/relationships/hyperlink" Target="https://en.wikipedia.org/wiki/File:Porphyrio_hochstetteri_-Tiritiri_Matangi_Island-8b-3c.jpg" TargetMode="External"/><Relationship Id="rId10" Type="http://schemas.openxmlformats.org/officeDocument/2006/relationships/hyperlink" Target="https://cs.wikipedia.org/wiki/Nov%C3%BD_Z%C3%A9land#/media/File:Regions_of_NZ_Numbered.png" TargetMode="External"/><Relationship Id="rId4" Type="http://schemas.openxmlformats.org/officeDocument/2006/relationships/hyperlink" Target="https://en.wikipedia.org/wiki/Weka#/media/File:Gallirallus_australis_LC0248.jpg" TargetMode="External"/><Relationship Id="rId9" Type="http://schemas.openxmlformats.org/officeDocument/2006/relationships/hyperlink" Target="https://en.wikipedia.org/wiki/Districts_of_New_Zealand#/media/File:NZ_Regional_Councils_and_Territorial_Authorities_2017.sv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Treaty_of_Waitangi" TargetMode="External"/><Relationship Id="rId2" Type="http://schemas.openxmlformats.org/officeDocument/2006/relationships/hyperlink" Target="http://www.currentriggers.com/blog/hindu-leader-stands-maori-new-zealand/" TargetMode="External"/><Relationship Id="rId1" Type="http://schemas.openxmlformats.org/officeDocument/2006/relationships/slideLayout" Target="../slideLayouts/slideLayout2.xml"/><Relationship Id="rId4" Type="http://schemas.openxmlformats.org/officeDocument/2006/relationships/hyperlink" Target="https://www.newzealand.com/in/article/auckland-and-new-zealand-interesting-fac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t>New Zealand</a:t>
            </a:r>
          </a:p>
        </p:txBody>
      </p:sp>
      <p:sp>
        <p:nvSpPr>
          <p:cNvPr id="3" name="Subtitle 2"/>
          <p:cNvSpPr>
            <a:spLocks noGrp="1"/>
          </p:cNvSpPr>
          <p:nvPr>
            <p:ph type="subTitle" idx="1"/>
          </p:nvPr>
        </p:nvSpPr>
        <p:spPr/>
        <p:txBody>
          <a:bodyPr/>
          <a:lstStyle/>
          <a:p>
            <a:r>
              <a:rPr lang="cs-CZ" dirty="0">
                <a:solidFill>
                  <a:schemeClr val="bg1"/>
                </a:solidFill>
              </a:rPr>
              <a:t>Mimrová Kamila</a:t>
            </a:r>
          </a:p>
          <a:p>
            <a:r>
              <a:rPr lang="cs-CZ" dirty="0">
                <a:solidFill>
                  <a:schemeClr val="bg1"/>
                </a:solidFill>
              </a:rPr>
              <a:t>Oktáva 2018/2019</a:t>
            </a:r>
          </a:p>
        </p:txBody>
      </p:sp>
    </p:spTree>
    <p:extLst>
      <p:ext uri="{BB962C8B-B14F-4D97-AF65-F5344CB8AC3E}">
        <p14:creationId xmlns:p14="http://schemas.microsoft.com/office/powerpoint/2010/main" val="327973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267" y="192423"/>
            <a:ext cx="8534400" cy="1507067"/>
          </a:xfrm>
        </p:spPr>
        <p:txBody>
          <a:bodyPr>
            <a:normAutofit/>
          </a:bodyPr>
          <a:lstStyle/>
          <a:p>
            <a:r>
              <a:rPr lang="cs-CZ" b="1" dirty="0"/>
              <a:t>Lake Taupo, Cantenbury lowland</a:t>
            </a:r>
            <a:br>
              <a:rPr lang="cs-CZ" dirty="0">
                <a:solidFill>
                  <a:schemeClr val="bg1"/>
                </a:solidFill>
              </a:rPr>
            </a:br>
            <a:endParaRPr lang="cs-C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101" y="1808019"/>
            <a:ext cx="5582943" cy="3614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658" y="1808357"/>
            <a:ext cx="5461319" cy="36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717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414096"/>
            <a:ext cx="10133012" cy="1507067"/>
          </a:xfrm>
        </p:spPr>
        <p:txBody>
          <a:bodyPr/>
          <a:lstStyle/>
          <a:p>
            <a:r>
              <a:rPr lang="cs-CZ" b="1" dirty="0"/>
              <a:t>Biodiversity</a:t>
            </a:r>
            <a:br>
              <a:rPr lang="cs-CZ" b="1" dirty="0"/>
            </a:br>
            <a:endParaRPr lang="cs-CZ" dirty="0"/>
          </a:p>
        </p:txBody>
      </p:sp>
      <p:sp>
        <p:nvSpPr>
          <p:cNvPr id="3" name="Content Placeholder 2"/>
          <p:cNvSpPr>
            <a:spLocks noGrp="1"/>
          </p:cNvSpPr>
          <p:nvPr>
            <p:ph idx="1"/>
          </p:nvPr>
        </p:nvSpPr>
        <p:spPr>
          <a:xfrm>
            <a:off x="858982" y="1366982"/>
            <a:ext cx="10133012" cy="4673600"/>
          </a:xfrm>
        </p:spPr>
        <p:txBody>
          <a:bodyPr>
            <a:normAutofit fontScale="92500" lnSpcReduction="10000"/>
          </a:bodyPr>
          <a:lstStyle/>
          <a:p>
            <a:r>
              <a:rPr lang="pl-PL" sz="3000" dirty="0">
                <a:solidFill>
                  <a:schemeClr val="bg1"/>
                </a:solidFill>
              </a:rPr>
              <a:t>Birds</a:t>
            </a:r>
          </a:p>
          <a:p>
            <a:pPr lvl="1"/>
            <a:r>
              <a:rPr lang="pl-PL" sz="2800" dirty="0">
                <a:solidFill>
                  <a:schemeClr val="bg1"/>
                </a:solidFill>
              </a:rPr>
              <a:t>Kiwi</a:t>
            </a:r>
          </a:p>
          <a:p>
            <a:pPr lvl="1"/>
            <a:r>
              <a:rPr lang="pl-PL" sz="2800" dirty="0">
                <a:solidFill>
                  <a:schemeClr val="bg1"/>
                </a:solidFill>
              </a:rPr>
              <a:t>Kakapo</a:t>
            </a:r>
          </a:p>
          <a:p>
            <a:pPr lvl="1"/>
            <a:r>
              <a:rPr lang="pl-PL" sz="2800" dirty="0">
                <a:solidFill>
                  <a:schemeClr val="bg1"/>
                </a:solidFill>
              </a:rPr>
              <a:t>Weka</a:t>
            </a:r>
          </a:p>
          <a:p>
            <a:pPr lvl="1"/>
            <a:r>
              <a:rPr lang="pl-PL" sz="2800" dirty="0">
                <a:solidFill>
                  <a:schemeClr val="bg1"/>
                </a:solidFill>
              </a:rPr>
              <a:t>Takahē</a:t>
            </a:r>
          </a:p>
          <a:p>
            <a:r>
              <a:rPr lang="pl-PL" sz="2800" dirty="0">
                <a:solidFill>
                  <a:schemeClr val="bg1"/>
                </a:solidFill>
              </a:rPr>
              <a:t>Lizards:</a:t>
            </a:r>
          </a:p>
          <a:p>
            <a:pPr lvl="1"/>
            <a:r>
              <a:rPr lang="cs-CZ" sz="2800" dirty="0">
                <a:solidFill>
                  <a:schemeClr val="bg1"/>
                </a:solidFill>
              </a:rPr>
              <a:t>Tuatara</a:t>
            </a:r>
          </a:p>
          <a:p>
            <a:pPr lvl="1"/>
            <a:r>
              <a:rPr lang="cs-CZ" sz="2800" dirty="0">
                <a:solidFill>
                  <a:schemeClr val="bg1"/>
                </a:solidFill>
              </a:rPr>
              <a:t>Skinks</a:t>
            </a:r>
          </a:p>
          <a:p>
            <a:pPr lvl="1"/>
            <a:r>
              <a:rPr lang="cs-CZ" sz="2800" dirty="0">
                <a:solidFill>
                  <a:schemeClr val="bg1"/>
                </a:solidFill>
              </a:rPr>
              <a:t>Geckos</a:t>
            </a:r>
          </a:p>
        </p:txBody>
      </p:sp>
    </p:spTree>
    <p:extLst>
      <p:ext uri="{BB962C8B-B14F-4D97-AF65-F5344CB8AC3E}">
        <p14:creationId xmlns:p14="http://schemas.microsoft.com/office/powerpoint/2010/main" val="227573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921" y="109296"/>
            <a:ext cx="8534400" cy="1507067"/>
          </a:xfrm>
        </p:spPr>
        <p:txBody>
          <a:bodyPr/>
          <a:lstStyle/>
          <a:p>
            <a:r>
              <a:rPr lang="cs-CZ" b="1" dirty="0"/>
              <a:t>Birds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68" r="6891"/>
          <a:stretch/>
        </p:blipFill>
        <p:spPr>
          <a:xfrm>
            <a:off x="263236" y="1616363"/>
            <a:ext cx="2909455" cy="43200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5565"/>
          <a:stretch/>
        </p:blipFill>
        <p:spPr>
          <a:xfrm>
            <a:off x="3335294" y="1616363"/>
            <a:ext cx="2788410" cy="4320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6805" r="9195"/>
          <a:stretch/>
        </p:blipFill>
        <p:spPr>
          <a:xfrm>
            <a:off x="6262253" y="1616363"/>
            <a:ext cx="2396831" cy="4320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347" r="14211"/>
          <a:stretch/>
        </p:blipFill>
        <p:spPr>
          <a:xfrm>
            <a:off x="8811490" y="1648689"/>
            <a:ext cx="3172691" cy="4320000"/>
          </a:xfrm>
          <a:prstGeom prst="rect">
            <a:avLst/>
          </a:prstGeom>
        </p:spPr>
      </p:pic>
    </p:spTree>
    <p:extLst>
      <p:ext uri="{BB962C8B-B14F-4D97-AF65-F5344CB8AC3E}">
        <p14:creationId xmlns:p14="http://schemas.microsoft.com/office/powerpoint/2010/main" val="310895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76" y="261695"/>
            <a:ext cx="8534400" cy="1507067"/>
          </a:xfrm>
        </p:spPr>
        <p:txBody>
          <a:bodyPr/>
          <a:lstStyle/>
          <a:p>
            <a:r>
              <a:rPr lang="cs-CZ" dirty="0"/>
              <a:t>Lizards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8184"/>
          <a:stretch/>
        </p:blipFill>
        <p:spPr>
          <a:xfrm>
            <a:off x="233987" y="2022764"/>
            <a:ext cx="3534448" cy="32400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432" r="14564"/>
          <a:stretch/>
        </p:blipFill>
        <p:spPr>
          <a:xfrm>
            <a:off x="3934695" y="2022764"/>
            <a:ext cx="3067396" cy="324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6166" y="2022764"/>
            <a:ext cx="4857629" cy="3240000"/>
          </a:xfrm>
          <a:prstGeom prst="rect">
            <a:avLst/>
          </a:prstGeom>
        </p:spPr>
      </p:pic>
    </p:spTree>
    <p:extLst>
      <p:ext uri="{BB962C8B-B14F-4D97-AF65-F5344CB8AC3E}">
        <p14:creationId xmlns:p14="http://schemas.microsoft.com/office/powerpoint/2010/main" val="387701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194" y="0"/>
            <a:ext cx="8534400" cy="1507067"/>
          </a:xfrm>
        </p:spPr>
        <p:txBody>
          <a:bodyPr/>
          <a:lstStyle/>
          <a:p>
            <a:r>
              <a:rPr lang="cs-CZ" b="1" dirty="0"/>
              <a:t>Districts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18712" y="12404"/>
            <a:ext cx="5407113" cy="6840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653" y="540327"/>
            <a:ext cx="4089113" cy="585166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79851964"/>
              </p:ext>
            </p:extLst>
          </p:nvPr>
        </p:nvGraphicFramePr>
        <p:xfrm>
          <a:off x="486072" y="1019052"/>
          <a:ext cx="3246582" cy="5613400"/>
        </p:xfrm>
        <a:graphic>
          <a:graphicData uri="http://schemas.openxmlformats.org/drawingml/2006/table">
            <a:tbl>
              <a:tblPr bandRow="1">
                <a:tableStyleId>{2D5ABB26-0587-4C30-8999-92F81FD0307C}</a:tableStyleId>
              </a:tblPr>
              <a:tblGrid>
                <a:gridCol w="3246582">
                  <a:extLst>
                    <a:ext uri="{9D8B030D-6E8A-4147-A177-3AD203B41FA5}">
                      <a16:colId xmlns:a16="http://schemas.microsoft.com/office/drawing/2014/main" val="1021469089"/>
                    </a:ext>
                  </a:extLst>
                </a:gridCol>
              </a:tblGrid>
              <a:tr h="370840">
                <a:tc>
                  <a:txBody>
                    <a:bodyPr/>
                    <a:lstStyle/>
                    <a:p>
                      <a:pPr marL="0" indent="0">
                        <a:buNone/>
                      </a:pPr>
                      <a:r>
                        <a:rPr lang="cs-CZ" sz="1600" u="none" dirty="0">
                          <a:solidFill>
                            <a:schemeClr val="bg1"/>
                          </a:solidFill>
                        </a:rPr>
                        <a:t>1. Northland</a:t>
                      </a:r>
                    </a:p>
                  </a:txBody>
                  <a:tcPr/>
                </a:tc>
                <a:extLst>
                  <a:ext uri="{0D108BD9-81ED-4DB2-BD59-A6C34878D82A}">
                    <a16:rowId xmlns:a16="http://schemas.microsoft.com/office/drawing/2014/main" val="1790723040"/>
                  </a:ext>
                </a:extLst>
              </a:tr>
              <a:tr h="370840">
                <a:tc>
                  <a:txBody>
                    <a:bodyPr/>
                    <a:lstStyle/>
                    <a:p>
                      <a:r>
                        <a:rPr lang="cs-CZ" sz="1600" u="none" dirty="0">
                          <a:solidFill>
                            <a:schemeClr val="bg1"/>
                          </a:solidFill>
                        </a:rPr>
                        <a:t>2. Auckland</a:t>
                      </a:r>
                    </a:p>
                  </a:txBody>
                  <a:tcPr/>
                </a:tc>
                <a:extLst>
                  <a:ext uri="{0D108BD9-81ED-4DB2-BD59-A6C34878D82A}">
                    <a16:rowId xmlns:a16="http://schemas.microsoft.com/office/drawing/2014/main" val="415181191"/>
                  </a:ext>
                </a:extLst>
              </a:tr>
              <a:tr h="370840">
                <a:tc>
                  <a:txBody>
                    <a:bodyPr/>
                    <a:lstStyle/>
                    <a:p>
                      <a:r>
                        <a:rPr lang="cs-CZ" sz="1600" u="none" dirty="0">
                          <a:solidFill>
                            <a:schemeClr val="bg1"/>
                          </a:solidFill>
                        </a:rPr>
                        <a:t>3. Waikato</a:t>
                      </a:r>
                    </a:p>
                  </a:txBody>
                  <a:tcPr/>
                </a:tc>
                <a:extLst>
                  <a:ext uri="{0D108BD9-81ED-4DB2-BD59-A6C34878D82A}">
                    <a16:rowId xmlns:a16="http://schemas.microsoft.com/office/drawing/2014/main" val="3919218445"/>
                  </a:ext>
                </a:extLst>
              </a:tr>
              <a:tr h="370840">
                <a:tc>
                  <a:txBody>
                    <a:bodyPr/>
                    <a:lstStyle/>
                    <a:p>
                      <a:r>
                        <a:rPr lang="cs-CZ" sz="1600" u="none" dirty="0">
                          <a:solidFill>
                            <a:schemeClr val="bg1"/>
                          </a:solidFill>
                        </a:rPr>
                        <a:t>4. Bay of Plenty</a:t>
                      </a:r>
                    </a:p>
                  </a:txBody>
                  <a:tcPr/>
                </a:tc>
                <a:extLst>
                  <a:ext uri="{0D108BD9-81ED-4DB2-BD59-A6C34878D82A}">
                    <a16:rowId xmlns:a16="http://schemas.microsoft.com/office/drawing/2014/main" val="1234953901"/>
                  </a:ext>
                </a:extLst>
              </a:tr>
              <a:tr h="370840">
                <a:tc>
                  <a:txBody>
                    <a:bodyPr/>
                    <a:lstStyle/>
                    <a:p>
                      <a:r>
                        <a:rPr lang="cs-CZ" sz="1600" u="none" dirty="0">
                          <a:solidFill>
                            <a:schemeClr val="bg1"/>
                          </a:solidFill>
                        </a:rPr>
                        <a:t>5. East Cape</a:t>
                      </a:r>
                    </a:p>
                  </a:txBody>
                  <a:tcPr/>
                </a:tc>
                <a:extLst>
                  <a:ext uri="{0D108BD9-81ED-4DB2-BD59-A6C34878D82A}">
                    <a16:rowId xmlns:a16="http://schemas.microsoft.com/office/drawing/2014/main" val="3128138194"/>
                  </a:ext>
                </a:extLst>
              </a:tr>
              <a:tr h="370840">
                <a:tc>
                  <a:txBody>
                    <a:bodyPr/>
                    <a:lstStyle/>
                    <a:p>
                      <a:r>
                        <a:rPr lang="cs-CZ" sz="1600" u="none" dirty="0">
                          <a:solidFill>
                            <a:schemeClr val="bg1"/>
                          </a:solidFill>
                        </a:rPr>
                        <a:t>6. Hawke's Bay</a:t>
                      </a:r>
                    </a:p>
                  </a:txBody>
                  <a:tcPr/>
                </a:tc>
                <a:extLst>
                  <a:ext uri="{0D108BD9-81ED-4DB2-BD59-A6C34878D82A}">
                    <a16:rowId xmlns:a16="http://schemas.microsoft.com/office/drawing/2014/main" val="2572672090"/>
                  </a:ext>
                </a:extLst>
              </a:tr>
              <a:tr h="370840">
                <a:tc>
                  <a:txBody>
                    <a:bodyPr/>
                    <a:lstStyle/>
                    <a:p>
                      <a:r>
                        <a:rPr lang="cs-CZ" sz="1600" u="none" dirty="0">
                          <a:solidFill>
                            <a:schemeClr val="bg1"/>
                          </a:solidFill>
                        </a:rPr>
                        <a:t>7. Taranaki</a:t>
                      </a:r>
                    </a:p>
                  </a:txBody>
                  <a:tcPr/>
                </a:tc>
                <a:extLst>
                  <a:ext uri="{0D108BD9-81ED-4DB2-BD59-A6C34878D82A}">
                    <a16:rowId xmlns:a16="http://schemas.microsoft.com/office/drawing/2014/main" val="1726557537"/>
                  </a:ext>
                </a:extLst>
              </a:tr>
              <a:tr h="0">
                <a:tc>
                  <a:txBody>
                    <a:bodyPr/>
                    <a:lstStyle/>
                    <a:p>
                      <a:r>
                        <a:rPr lang="cs-CZ" sz="1600" u="none" dirty="0">
                          <a:solidFill>
                            <a:schemeClr val="bg1"/>
                          </a:solidFill>
                        </a:rPr>
                        <a:t>8. Manawatu-Wanganui</a:t>
                      </a:r>
                    </a:p>
                  </a:txBody>
                  <a:tcPr/>
                </a:tc>
                <a:extLst>
                  <a:ext uri="{0D108BD9-81ED-4DB2-BD59-A6C34878D82A}">
                    <a16:rowId xmlns:a16="http://schemas.microsoft.com/office/drawing/2014/main" val="1221219319"/>
                  </a:ext>
                </a:extLst>
              </a:tr>
              <a:tr h="319405">
                <a:tc>
                  <a:txBody>
                    <a:bodyPr/>
                    <a:lstStyle/>
                    <a:p>
                      <a:r>
                        <a:rPr lang="cs-CZ" sz="1600" u="none" dirty="0">
                          <a:solidFill>
                            <a:schemeClr val="bg1"/>
                          </a:solidFill>
                        </a:rPr>
                        <a:t>9. Wellington</a:t>
                      </a:r>
                    </a:p>
                  </a:txBody>
                  <a:tcPr/>
                </a:tc>
                <a:extLst>
                  <a:ext uri="{0D108BD9-81ED-4DB2-BD59-A6C34878D82A}">
                    <a16:rowId xmlns:a16="http://schemas.microsoft.com/office/drawing/2014/main" val="3741605214"/>
                  </a:ext>
                </a:extLst>
              </a:tr>
              <a:tr h="273050">
                <a:tc>
                  <a:txBody>
                    <a:bodyPr/>
                    <a:lstStyle/>
                    <a:p>
                      <a:r>
                        <a:rPr lang="cs-CZ" sz="1600" u="none" dirty="0">
                          <a:solidFill>
                            <a:schemeClr val="bg1"/>
                          </a:solidFill>
                        </a:rPr>
                        <a:t>10. Tasman</a:t>
                      </a:r>
                    </a:p>
                  </a:txBody>
                  <a:tcPr/>
                </a:tc>
                <a:extLst>
                  <a:ext uri="{0D108BD9-81ED-4DB2-BD59-A6C34878D82A}">
                    <a16:rowId xmlns:a16="http://schemas.microsoft.com/office/drawing/2014/main" val="1741430398"/>
                  </a:ext>
                </a:extLst>
              </a:tr>
              <a:tr h="226695">
                <a:tc>
                  <a:txBody>
                    <a:bodyPr/>
                    <a:lstStyle/>
                    <a:p>
                      <a:r>
                        <a:rPr lang="cs-CZ" sz="1600" u="none" dirty="0">
                          <a:solidFill>
                            <a:schemeClr val="bg1"/>
                          </a:solidFill>
                        </a:rPr>
                        <a:t>11. Nelson</a:t>
                      </a:r>
                    </a:p>
                  </a:txBody>
                  <a:tcPr/>
                </a:tc>
                <a:extLst>
                  <a:ext uri="{0D108BD9-81ED-4DB2-BD59-A6C34878D82A}">
                    <a16:rowId xmlns:a16="http://schemas.microsoft.com/office/drawing/2014/main" val="1491743035"/>
                  </a:ext>
                </a:extLst>
              </a:tr>
              <a:tr h="180340">
                <a:tc>
                  <a:txBody>
                    <a:bodyPr/>
                    <a:lstStyle/>
                    <a:p>
                      <a:r>
                        <a:rPr lang="cs-CZ" sz="1600" u="none" dirty="0">
                          <a:solidFill>
                            <a:schemeClr val="bg1"/>
                          </a:solidFill>
                        </a:rPr>
                        <a:t>12. Marlborough</a:t>
                      </a:r>
                    </a:p>
                  </a:txBody>
                  <a:tcPr/>
                </a:tc>
                <a:extLst>
                  <a:ext uri="{0D108BD9-81ED-4DB2-BD59-A6C34878D82A}">
                    <a16:rowId xmlns:a16="http://schemas.microsoft.com/office/drawing/2014/main" val="713760209"/>
                  </a:ext>
                </a:extLst>
              </a:tr>
              <a:tr h="133985">
                <a:tc>
                  <a:txBody>
                    <a:bodyPr/>
                    <a:lstStyle/>
                    <a:p>
                      <a:r>
                        <a:rPr lang="cs-CZ" sz="1600" u="none" dirty="0">
                          <a:solidFill>
                            <a:schemeClr val="bg1"/>
                          </a:solidFill>
                        </a:rPr>
                        <a:t>13. West Coast</a:t>
                      </a:r>
                    </a:p>
                  </a:txBody>
                  <a:tcPr/>
                </a:tc>
                <a:extLst>
                  <a:ext uri="{0D108BD9-81ED-4DB2-BD59-A6C34878D82A}">
                    <a16:rowId xmlns:a16="http://schemas.microsoft.com/office/drawing/2014/main" val="1917733931"/>
                  </a:ext>
                </a:extLst>
              </a:tr>
              <a:tr h="0">
                <a:tc>
                  <a:txBody>
                    <a:bodyPr/>
                    <a:lstStyle/>
                    <a:p>
                      <a:r>
                        <a:rPr lang="cs-CZ" sz="1600" u="none" dirty="0">
                          <a:solidFill>
                            <a:schemeClr val="bg1"/>
                          </a:solidFill>
                        </a:rPr>
                        <a:t>14. Canterbury</a:t>
                      </a:r>
                    </a:p>
                  </a:txBody>
                  <a:tcPr/>
                </a:tc>
                <a:extLst>
                  <a:ext uri="{0D108BD9-81ED-4DB2-BD59-A6C34878D82A}">
                    <a16:rowId xmlns:a16="http://schemas.microsoft.com/office/drawing/2014/main" val="2889188610"/>
                  </a:ext>
                </a:extLst>
              </a:tr>
              <a:tr h="182880">
                <a:tc>
                  <a:txBody>
                    <a:bodyPr/>
                    <a:lstStyle/>
                    <a:p>
                      <a:r>
                        <a:rPr lang="cs-CZ" sz="1600" u="none" dirty="0">
                          <a:solidFill>
                            <a:schemeClr val="bg1"/>
                          </a:solidFill>
                        </a:rPr>
                        <a:t>15. Otago</a:t>
                      </a:r>
                    </a:p>
                  </a:txBody>
                  <a:tcPr/>
                </a:tc>
                <a:extLst>
                  <a:ext uri="{0D108BD9-81ED-4DB2-BD59-A6C34878D82A}">
                    <a16:rowId xmlns:a16="http://schemas.microsoft.com/office/drawing/2014/main" val="3648064736"/>
                  </a:ext>
                </a:extLst>
              </a:tr>
              <a:tr h="182880">
                <a:tc>
                  <a:txBody>
                    <a:bodyPr/>
                    <a:lstStyle/>
                    <a:p>
                      <a:r>
                        <a:rPr lang="cs-CZ" sz="1600" u="none" dirty="0">
                          <a:solidFill>
                            <a:schemeClr val="bg1"/>
                          </a:solidFill>
                        </a:rPr>
                        <a:t>16. Southland</a:t>
                      </a:r>
                    </a:p>
                  </a:txBody>
                  <a:tcPr/>
                </a:tc>
                <a:extLst>
                  <a:ext uri="{0D108BD9-81ED-4DB2-BD59-A6C34878D82A}">
                    <a16:rowId xmlns:a16="http://schemas.microsoft.com/office/drawing/2014/main" val="2109519049"/>
                  </a:ext>
                </a:extLst>
              </a:tr>
            </a:tbl>
          </a:graphicData>
        </a:graphic>
      </p:graphicFrame>
    </p:spTree>
    <p:extLst>
      <p:ext uri="{BB962C8B-B14F-4D97-AF65-F5344CB8AC3E}">
        <p14:creationId xmlns:p14="http://schemas.microsoft.com/office/powerpoint/2010/main" val="195975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85" y="0"/>
            <a:ext cx="8534400" cy="1507067"/>
          </a:xfrm>
        </p:spPr>
        <p:txBody>
          <a:bodyPr/>
          <a:lstStyle/>
          <a:p>
            <a:r>
              <a:rPr lang="cs-CZ" b="1" dirty="0"/>
              <a:t>History</a:t>
            </a:r>
          </a:p>
        </p:txBody>
      </p:sp>
      <p:sp>
        <p:nvSpPr>
          <p:cNvPr id="3" name="Content Placeholder 2"/>
          <p:cNvSpPr>
            <a:spLocks noGrp="1"/>
          </p:cNvSpPr>
          <p:nvPr>
            <p:ph idx="1"/>
          </p:nvPr>
        </p:nvSpPr>
        <p:spPr>
          <a:xfrm>
            <a:off x="559520" y="1343890"/>
            <a:ext cx="11216844" cy="4821383"/>
          </a:xfrm>
        </p:spPr>
        <p:txBody>
          <a:bodyPr>
            <a:noAutofit/>
          </a:bodyPr>
          <a:lstStyle/>
          <a:p>
            <a:pPr algn="just"/>
            <a:r>
              <a:rPr lang="en-US" sz="2600" dirty="0">
                <a:solidFill>
                  <a:schemeClr val="bg1"/>
                </a:solidFill>
              </a:rPr>
              <a:t>New Zealand was first settled by Eastern Polynesians between 1250 and 1300</a:t>
            </a:r>
            <a:endParaRPr lang="cs-CZ" sz="2600" dirty="0">
              <a:solidFill>
                <a:schemeClr val="bg1"/>
              </a:solidFill>
            </a:endParaRPr>
          </a:p>
          <a:p>
            <a:pPr algn="just"/>
            <a:r>
              <a:rPr lang="en-US" sz="2600" dirty="0">
                <a:solidFill>
                  <a:schemeClr val="bg1"/>
                </a:solidFill>
              </a:rPr>
              <a:t>The first Europeans known to have reached New Zealand were Dutch explorer Abel Tasman and his crew in 1642</a:t>
            </a:r>
            <a:endParaRPr lang="cs-CZ" sz="2600" dirty="0">
              <a:solidFill>
                <a:schemeClr val="bg1"/>
              </a:solidFill>
            </a:endParaRPr>
          </a:p>
          <a:p>
            <a:pPr algn="just"/>
            <a:r>
              <a:rPr lang="en-US" sz="2600" dirty="0">
                <a:solidFill>
                  <a:schemeClr val="bg1"/>
                </a:solidFill>
              </a:rPr>
              <a:t>Europeans did not revisit New Zealand until 1769 when British explorer James Cook mapped almost the entire coastline.</a:t>
            </a:r>
            <a:endParaRPr lang="cs-CZ" sz="2600" dirty="0">
              <a:solidFill>
                <a:schemeClr val="bg1"/>
              </a:solidFill>
            </a:endParaRPr>
          </a:p>
          <a:p>
            <a:pPr algn="just"/>
            <a:r>
              <a:rPr lang="en-US" sz="2600" dirty="0">
                <a:solidFill>
                  <a:schemeClr val="bg1"/>
                </a:solidFill>
              </a:rPr>
              <a:t>They traded European food, metal tools, weapons and other goods for timber, Māori food, artefacts and water. The introduction of the potato and the musket transformed Māori agriculture and warfare. Potatoes provided a reliable food surplus, which enabled longer and more sustained military campaigns. The resulting intertribal Musket Wars encompassed over 600 battles between 1801 and 1840, killing 30,000–40,000 Māori.</a:t>
            </a:r>
            <a:endParaRPr lang="cs-CZ" sz="2600" dirty="0">
              <a:solidFill>
                <a:schemeClr val="bg1"/>
              </a:solidFill>
            </a:endParaRPr>
          </a:p>
        </p:txBody>
      </p:sp>
    </p:spTree>
    <p:extLst>
      <p:ext uri="{BB962C8B-B14F-4D97-AF65-F5344CB8AC3E}">
        <p14:creationId xmlns:p14="http://schemas.microsoft.com/office/powerpoint/2010/main" val="284732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78568"/>
            <a:ext cx="8534400" cy="1507067"/>
          </a:xfrm>
        </p:spPr>
        <p:txBody>
          <a:bodyPr/>
          <a:lstStyle/>
          <a:p>
            <a:r>
              <a:rPr lang="cs-CZ" b="1" dirty="0"/>
              <a:t>History</a:t>
            </a:r>
          </a:p>
        </p:txBody>
      </p:sp>
      <p:sp>
        <p:nvSpPr>
          <p:cNvPr id="3" name="Content Placeholder 2"/>
          <p:cNvSpPr>
            <a:spLocks noGrp="1"/>
          </p:cNvSpPr>
          <p:nvPr>
            <p:ph idx="1"/>
          </p:nvPr>
        </p:nvSpPr>
        <p:spPr>
          <a:xfrm>
            <a:off x="684212" y="1219200"/>
            <a:ext cx="11106006" cy="5403271"/>
          </a:xfrm>
        </p:spPr>
        <p:txBody>
          <a:bodyPr>
            <a:normAutofit/>
          </a:bodyPr>
          <a:lstStyle/>
          <a:p>
            <a:pPr algn="just"/>
            <a:r>
              <a:rPr lang="en-US" sz="2600" dirty="0">
                <a:solidFill>
                  <a:schemeClr val="bg1"/>
                </a:solidFill>
              </a:rPr>
              <a:t>From the early 19th century, Christian missionaries began to settle New Zealand, eventually converting most of the Māori population</a:t>
            </a:r>
            <a:endParaRPr lang="cs-CZ" sz="2600" dirty="0">
              <a:solidFill>
                <a:schemeClr val="bg1"/>
              </a:solidFill>
            </a:endParaRPr>
          </a:p>
          <a:p>
            <a:pPr algn="just"/>
            <a:r>
              <a:rPr lang="en-US" sz="2600" dirty="0">
                <a:solidFill>
                  <a:schemeClr val="bg1"/>
                </a:solidFill>
              </a:rPr>
              <a:t>In 1788 Captain Arthur Phillip assumed the position of Governor of the new British colony of New South Wales which according to his commission included New Zealand.</a:t>
            </a:r>
            <a:endParaRPr lang="cs-CZ" sz="2600" dirty="0">
              <a:solidFill>
                <a:schemeClr val="bg1"/>
              </a:solidFill>
            </a:endParaRPr>
          </a:p>
          <a:p>
            <a:pPr algn="just"/>
            <a:r>
              <a:rPr lang="en-US" sz="2600" dirty="0">
                <a:solidFill>
                  <a:schemeClr val="bg1"/>
                </a:solidFill>
              </a:rPr>
              <a:t>The Treaty of Waitangi was first signed in the Bay of Islands on 6 February 1840. In response to the New Zealand Company's attempts to establish an independent settlement in Wellington</a:t>
            </a:r>
            <a:endParaRPr lang="cs-CZ" sz="2600" dirty="0">
              <a:solidFill>
                <a:schemeClr val="bg1"/>
              </a:solidFill>
            </a:endParaRPr>
          </a:p>
          <a:p>
            <a:pPr algn="just"/>
            <a:r>
              <a:rPr lang="en-US" sz="2600" dirty="0">
                <a:solidFill>
                  <a:schemeClr val="bg1"/>
                </a:solidFill>
              </a:rPr>
              <a:t>New Zealand, still part of the colony of New South Wales, became a separate Colony of New Zealand on 1 July 1841</a:t>
            </a:r>
            <a:endParaRPr lang="cs-CZ" sz="2600" dirty="0">
              <a:solidFill>
                <a:schemeClr val="bg1"/>
              </a:solidFill>
            </a:endParaRPr>
          </a:p>
        </p:txBody>
      </p:sp>
    </p:spTree>
    <p:extLst>
      <p:ext uri="{BB962C8B-B14F-4D97-AF65-F5344CB8AC3E}">
        <p14:creationId xmlns:p14="http://schemas.microsoft.com/office/powerpoint/2010/main" val="122087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703" y="0"/>
            <a:ext cx="8534400" cy="1507067"/>
          </a:xfrm>
        </p:spPr>
        <p:txBody>
          <a:bodyPr/>
          <a:lstStyle/>
          <a:p>
            <a:r>
              <a:rPr lang="cs-CZ" b="1" dirty="0"/>
              <a:t>History</a:t>
            </a:r>
          </a:p>
        </p:txBody>
      </p:sp>
      <p:sp>
        <p:nvSpPr>
          <p:cNvPr id="3" name="Content Placeholder 2"/>
          <p:cNvSpPr>
            <a:spLocks noGrp="1"/>
          </p:cNvSpPr>
          <p:nvPr>
            <p:ph idx="1"/>
          </p:nvPr>
        </p:nvSpPr>
        <p:spPr>
          <a:xfrm>
            <a:off x="753484" y="1191492"/>
            <a:ext cx="10856625" cy="5264726"/>
          </a:xfrm>
        </p:spPr>
        <p:txBody>
          <a:bodyPr/>
          <a:lstStyle/>
          <a:p>
            <a:pPr algn="just"/>
            <a:r>
              <a:rPr lang="en-US" sz="2600" dirty="0">
                <a:solidFill>
                  <a:schemeClr val="bg1"/>
                </a:solidFill>
              </a:rPr>
              <a:t>As immigrant numbers increased, conflicts over land led to the New Zealand Wars of the 1860s and 1870s, resulting in the loss and confiscation of much Māori land</a:t>
            </a:r>
            <a:endParaRPr lang="cs-CZ" sz="2600" dirty="0">
              <a:solidFill>
                <a:schemeClr val="bg1"/>
              </a:solidFill>
            </a:endParaRPr>
          </a:p>
          <a:p>
            <a:pPr algn="just"/>
            <a:r>
              <a:rPr lang="cs-CZ" sz="2600" dirty="0">
                <a:solidFill>
                  <a:schemeClr val="bg1"/>
                </a:solidFill>
              </a:rPr>
              <a:t>I</a:t>
            </a:r>
            <a:r>
              <a:rPr lang="en-US" sz="2600" dirty="0">
                <a:solidFill>
                  <a:schemeClr val="bg1"/>
                </a:solidFill>
              </a:rPr>
              <a:t>n 1907, at the request of the New Zealand Parliament, King Edward VII proclaimed New Zealand a Dominion within the British Empire, reflecting its self-governing status.</a:t>
            </a:r>
            <a:endParaRPr lang="cs-CZ" sz="2600" dirty="0">
              <a:solidFill>
                <a:schemeClr val="bg1"/>
              </a:solidFill>
            </a:endParaRPr>
          </a:p>
          <a:p>
            <a:pPr algn="just"/>
            <a:r>
              <a:rPr lang="en-US" sz="2600" dirty="0">
                <a:solidFill>
                  <a:schemeClr val="bg1"/>
                </a:solidFill>
              </a:rPr>
              <a:t>Early in the 20th century, New Zealand was involved in world affairs, fighting in the First and Second World Wars</a:t>
            </a:r>
            <a:endParaRPr lang="cs-CZ" sz="2600" dirty="0">
              <a:solidFill>
                <a:schemeClr val="bg1"/>
              </a:solidFill>
            </a:endParaRPr>
          </a:p>
          <a:p>
            <a:endParaRPr lang="cs-CZ" dirty="0"/>
          </a:p>
          <a:p>
            <a:endParaRPr lang="cs-CZ" dirty="0"/>
          </a:p>
        </p:txBody>
      </p:sp>
    </p:spTree>
    <p:extLst>
      <p:ext uri="{BB962C8B-B14F-4D97-AF65-F5344CB8AC3E}">
        <p14:creationId xmlns:p14="http://schemas.microsoft.com/office/powerpoint/2010/main" val="148793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76" y="164714"/>
            <a:ext cx="8534400" cy="1507067"/>
          </a:xfrm>
        </p:spPr>
        <p:txBody>
          <a:bodyPr/>
          <a:lstStyle/>
          <a:p>
            <a:r>
              <a:rPr lang="cs-CZ" dirty="0"/>
              <a:t>History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828" y="1495161"/>
            <a:ext cx="4816216" cy="3960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270" y="1495161"/>
            <a:ext cx="3159574" cy="3960000"/>
          </a:xfrm>
          <a:prstGeom prst="rect">
            <a:avLst/>
          </a:prstGeom>
        </p:spPr>
      </p:pic>
    </p:spTree>
    <p:extLst>
      <p:ext uri="{BB962C8B-B14F-4D97-AF65-F5344CB8AC3E}">
        <p14:creationId xmlns:p14="http://schemas.microsoft.com/office/powerpoint/2010/main" val="335022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cs-CZ" b="1" dirty="0"/>
              <a:t>HISTORY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071" y="1437792"/>
            <a:ext cx="2692378" cy="50400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506" r="3975"/>
          <a:stretch/>
        </p:blipFill>
        <p:spPr>
          <a:xfrm>
            <a:off x="3694886" y="1437792"/>
            <a:ext cx="7807417" cy="5040000"/>
          </a:xfrm>
          <a:prstGeom prst="rect">
            <a:avLst/>
          </a:prstGeom>
        </p:spPr>
      </p:pic>
    </p:spTree>
    <p:extLst>
      <p:ext uri="{BB962C8B-B14F-4D97-AF65-F5344CB8AC3E}">
        <p14:creationId xmlns:p14="http://schemas.microsoft.com/office/powerpoint/2010/main" val="173707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757" y="399065"/>
            <a:ext cx="8534400" cy="1507067"/>
          </a:xfrm>
          <a:noFill/>
        </p:spPr>
        <p:txBody>
          <a:bodyPr/>
          <a:lstStyle/>
          <a:p>
            <a:r>
              <a:rPr lang="cs-CZ" b="1" dirty="0"/>
              <a:t>Location</a:t>
            </a:r>
          </a:p>
        </p:txBody>
      </p:sp>
      <p:sp>
        <p:nvSpPr>
          <p:cNvPr id="7" name="Rectangle 3"/>
          <p:cNvSpPr>
            <a:spLocks noGrp="1" noChangeArrowheads="1"/>
          </p:cNvSpPr>
          <p:nvPr>
            <p:ph idx="1"/>
          </p:nvPr>
        </p:nvSpPr>
        <p:spPr bwMode="auto">
          <a:xfrm>
            <a:off x="561974" y="1836861"/>
            <a:ext cx="1104813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00000"/>
              </a:lnSpc>
              <a:spcBef>
                <a:spcPct val="0"/>
              </a:spcBef>
              <a:spcAft>
                <a:spcPct val="0"/>
              </a:spcAft>
            </a:pPr>
            <a:r>
              <a:rPr kumimoji="0" lang="cs-CZ" altLang="cs-CZ" sz="2800" i="0" u="none" strike="noStrike" cap="none" normalizeH="0" baseline="0" dirty="0">
                <a:ln>
                  <a:noFill/>
                </a:ln>
                <a:solidFill>
                  <a:schemeClr val="bg1"/>
                </a:solidFill>
                <a:effectLst/>
              </a:rPr>
              <a:t>New Zealand  </a:t>
            </a:r>
            <a:r>
              <a:rPr kumimoji="0" lang="cs-CZ" altLang="cs-CZ" sz="2800" b="0" i="0" u="none" strike="noStrike" cap="none" normalizeH="0" baseline="0" dirty="0">
                <a:ln>
                  <a:noFill/>
                </a:ln>
                <a:solidFill>
                  <a:schemeClr val="bg1"/>
                </a:solidFill>
                <a:effectLst/>
              </a:rPr>
              <a:t>is an island country in the southwestern Pacific Ocean. </a:t>
            </a:r>
          </a:p>
          <a:p>
            <a:pPr algn="just" eaLnBrk="0" fontAlgn="base" hangingPunct="0">
              <a:lnSpc>
                <a:spcPct val="100000"/>
              </a:lnSpc>
              <a:spcBef>
                <a:spcPct val="0"/>
              </a:spcBef>
              <a:spcAft>
                <a:spcPct val="0"/>
              </a:spcAft>
            </a:pPr>
            <a:r>
              <a:rPr kumimoji="0" lang="cs-CZ" altLang="cs-CZ" sz="2800" b="0" i="0" u="none" strike="noStrike" cap="none" normalizeH="0" baseline="0" dirty="0">
                <a:ln>
                  <a:noFill/>
                </a:ln>
                <a:solidFill>
                  <a:schemeClr val="bg1"/>
                </a:solidFill>
                <a:effectLst/>
              </a:rPr>
              <a:t>The sovereign state geographically comprises two main landmasses</a:t>
            </a:r>
            <a:r>
              <a:rPr kumimoji="0" lang="cs-CZ" altLang="cs-CZ" sz="2800" b="0" i="0" u="none" strike="noStrike" cap="none" normalizeH="0" dirty="0">
                <a:ln>
                  <a:noFill/>
                </a:ln>
                <a:solidFill>
                  <a:schemeClr val="bg1"/>
                </a:solidFill>
                <a:effectLst/>
              </a:rPr>
              <a:t> - </a:t>
            </a:r>
            <a:r>
              <a:rPr kumimoji="0" lang="cs-CZ" altLang="cs-CZ" sz="2800" b="0" i="0" u="none" strike="noStrike" cap="none" normalizeH="0" baseline="0" dirty="0">
                <a:ln>
                  <a:noFill/>
                </a:ln>
                <a:solidFill>
                  <a:schemeClr val="bg1"/>
                </a:solidFill>
                <a:effectLst/>
              </a:rPr>
              <a:t>the North Island and the South Island </a:t>
            </a:r>
          </a:p>
          <a:p>
            <a:pPr algn="just" eaLnBrk="0" fontAlgn="base" hangingPunct="0">
              <a:lnSpc>
                <a:spcPct val="100000"/>
              </a:lnSpc>
              <a:spcBef>
                <a:spcPct val="0"/>
              </a:spcBef>
              <a:spcAft>
                <a:spcPct val="0"/>
              </a:spcAft>
            </a:pPr>
            <a:r>
              <a:rPr lang="cs-CZ" altLang="cs-CZ" sz="2800" dirty="0">
                <a:solidFill>
                  <a:schemeClr val="bg1"/>
                </a:solidFill>
              </a:rPr>
              <a:t>There is</a:t>
            </a:r>
            <a:r>
              <a:rPr kumimoji="0" lang="cs-CZ" altLang="cs-CZ" sz="2800" b="0" i="0" u="none" strike="noStrike" cap="none" normalizeH="0" baseline="0" dirty="0">
                <a:ln>
                  <a:noFill/>
                </a:ln>
                <a:solidFill>
                  <a:schemeClr val="bg1"/>
                </a:solidFill>
                <a:effectLst/>
              </a:rPr>
              <a:t> about 600 smaller islands.</a:t>
            </a:r>
          </a:p>
          <a:p>
            <a:pPr algn="just" eaLnBrk="0" fontAlgn="base" hangingPunct="0">
              <a:lnSpc>
                <a:spcPct val="100000"/>
              </a:lnSpc>
              <a:spcBef>
                <a:spcPct val="0"/>
              </a:spcBef>
              <a:spcAft>
                <a:spcPct val="0"/>
              </a:spcAft>
            </a:pPr>
            <a:r>
              <a:rPr kumimoji="0" lang="cs-CZ" altLang="cs-CZ" sz="2800" b="0" i="0" u="none" strike="noStrike" cap="none" normalizeH="0" baseline="0" dirty="0">
                <a:ln>
                  <a:noFill/>
                </a:ln>
                <a:solidFill>
                  <a:schemeClr val="bg1"/>
                </a:solidFill>
                <a:effectLst/>
              </a:rPr>
              <a:t>New Zealand is situated 1,500 kilometres east of Australia across the Tasman Sea </a:t>
            </a:r>
            <a:r>
              <a:rPr lang="cs-CZ" altLang="cs-CZ" sz="2800" dirty="0">
                <a:solidFill>
                  <a:schemeClr val="bg1"/>
                </a:solidFill>
              </a:rPr>
              <a:t>a</a:t>
            </a:r>
            <a:r>
              <a:rPr kumimoji="0" lang="cs-CZ" altLang="cs-CZ" sz="2800" b="0" i="0" u="none" strike="noStrike" cap="none" normalizeH="0" baseline="0" dirty="0">
                <a:ln>
                  <a:noFill/>
                </a:ln>
                <a:solidFill>
                  <a:schemeClr val="bg1"/>
                </a:solidFill>
                <a:effectLst/>
              </a:rPr>
              <a:t>nd</a:t>
            </a:r>
            <a:r>
              <a:rPr kumimoji="0" lang="cs-CZ" altLang="cs-CZ" sz="2800" b="0" i="0" u="none" strike="noStrike" cap="none" normalizeH="0" dirty="0">
                <a:ln>
                  <a:noFill/>
                </a:ln>
                <a:solidFill>
                  <a:schemeClr val="bg1"/>
                </a:solidFill>
                <a:effectLst/>
              </a:rPr>
              <a:t> </a:t>
            </a:r>
            <a:r>
              <a:rPr kumimoji="0" lang="cs-CZ" altLang="cs-CZ" sz="2800" b="0" i="0" u="none" strike="noStrike" cap="none" normalizeH="0" baseline="0" dirty="0">
                <a:ln>
                  <a:noFill/>
                </a:ln>
                <a:solidFill>
                  <a:schemeClr val="bg1"/>
                </a:solidFill>
                <a:effectLst/>
              </a:rPr>
              <a:t>1,000 kilometres south of the Pacific island areas of New Caledonia, Fiji, and Tonga. </a:t>
            </a:r>
          </a:p>
        </p:txBody>
      </p:sp>
    </p:spTree>
    <p:extLst>
      <p:ext uri="{BB962C8B-B14F-4D97-AF65-F5344CB8AC3E}">
        <p14:creationId xmlns:p14="http://schemas.microsoft.com/office/powerpoint/2010/main" val="4106736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703" y="317114"/>
            <a:ext cx="8534400" cy="1507067"/>
          </a:xfrm>
        </p:spPr>
        <p:txBody>
          <a:bodyPr>
            <a:normAutofit/>
          </a:bodyPr>
          <a:lstStyle/>
          <a:p>
            <a:r>
              <a:rPr lang="cs-CZ" b="1" dirty="0"/>
              <a:t>Interesting</a:t>
            </a:r>
            <a:r>
              <a:rPr lang="cs-CZ" dirty="0"/>
              <a:t> </a:t>
            </a:r>
            <a:r>
              <a:rPr lang="cs-CZ" b="1" dirty="0"/>
              <a:t>facts</a:t>
            </a:r>
          </a:p>
        </p:txBody>
      </p:sp>
      <p:sp>
        <p:nvSpPr>
          <p:cNvPr id="3" name="Content Placeholder 2"/>
          <p:cNvSpPr>
            <a:spLocks noGrp="1"/>
          </p:cNvSpPr>
          <p:nvPr>
            <p:ph idx="1"/>
          </p:nvPr>
        </p:nvSpPr>
        <p:spPr>
          <a:xfrm>
            <a:off x="864320" y="1620982"/>
            <a:ext cx="11133715" cy="4724399"/>
          </a:xfrm>
        </p:spPr>
        <p:txBody>
          <a:bodyPr>
            <a:normAutofit fontScale="92500" lnSpcReduction="20000"/>
          </a:bodyPr>
          <a:lstStyle/>
          <a:p>
            <a:r>
              <a:rPr lang="cs-CZ" sz="2800" dirty="0">
                <a:solidFill>
                  <a:schemeClr val="bg1"/>
                </a:solidFill>
              </a:rPr>
              <a:t>Hill with longest name: Taumatawhakatangihangakoauauotamateaturipukakapikimaungahoronukupokaiwhenuakitanatahu</a:t>
            </a:r>
          </a:p>
          <a:p>
            <a:r>
              <a:rPr lang="cs-CZ" sz="2800" dirty="0">
                <a:solidFill>
                  <a:schemeClr val="bg1"/>
                </a:solidFill>
              </a:rPr>
              <a:t>There was a shooting of films </a:t>
            </a:r>
            <a:r>
              <a:rPr lang="en-US" sz="2800" dirty="0">
                <a:solidFill>
                  <a:schemeClr val="bg1"/>
                </a:solidFill>
              </a:rPr>
              <a:t>The Lord of the Rings and The Hobbit</a:t>
            </a:r>
            <a:endParaRPr lang="cs-CZ" sz="2800" dirty="0">
              <a:solidFill>
                <a:schemeClr val="bg1"/>
              </a:solidFill>
            </a:endParaRPr>
          </a:p>
          <a:p>
            <a:r>
              <a:rPr lang="en-US" sz="2800" dirty="0">
                <a:solidFill>
                  <a:schemeClr val="bg1"/>
                </a:solidFill>
              </a:rPr>
              <a:t>New Zealand was the last major landmass to be populated (with the exception of the polar regions)</a:t>
            </a:r>
            <a:endParaRPr lang="cs-CZ" sz="2800" dirty="0">
              <a:solidFill>
                <a:schemeClr val="bg1"/>
              </a:solidFill>
            </a:endParaRPr>
          </a:p>
          <a:p>
            <a:r>
              <a:rPr lang="en-US" sz="2800" dirty="0">
                <a:solidFill>
                  <a:schemeClr val="bg1"/>
                </a:solidFill>
              </a:rPr>
              <a:t>New Zealand is one of only three countries that have two official (and of equal standing) national Anthems. The first is God Save the Queen (the English National Anthem) and the other is God Defend New Zealand. The other two countries with two anthems are Denmark and Canada which both have a Royal Anthem and a State anthem.</a:t>
            </a:r>
            <a:r>
              <a:rPr lang="cs-CZ" sz="2800" dirty="0">
                <a:solidFill>
                  <a:schemeClr val="bg1"/>
                </a:solidFill>
              </a:rPr>
              <a:t> (</a:t>
            </a:r>
            <a:r>
              <a:rPr lang="cs-CZ" sz="2800" dirty="0">
                <a:solidFill>
                  <a:schemeClr val="bg1"/>
                </a:solidFill>
                <a:hlinkClick r:id="rId2"/>
              </a:rPr>
              <a:t>https://www.youtube.com/watch?v=RYdfQvZrakM</a:t>
            </a:r>
            <a:r>
              <a:rPr lang="cs-CZ" sz="2800" dirty="0">
                <a:solidFill>
                  <a:schemeClr val="bg1"/>
                </a:solidFill>
              </a:rPr>
              <a:t>)</a:t>
            </a:r>
          </a:p>
        </p:txBody>
      </p:sp>
    </p:spTree>
    <p:extLst>
      <p:ext uri="{BB962C8B-B14F-4D97-AF65-F5344CB8AC3E}">
        <p14:creationId xmlns:p14="http://schemas.microsoft.com/office/powerpoint/2010/main" val="174318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7734"/>
            <a:ext cx="8534400" cy="1507067"/>
          </a:xfrm>
        </p:spPr>
        <p:txBody>
          <a:bodyPr/>
          <a:lstStyle/>
          <a:p>
            <a:r>
              <a:rPr lang="cs-CZ" b="1" dirty="0"/>
              <a:t>VOCABULARY</a:t>
            </a:r>
          </a:p>
        </p:txBody>
      </p:sp>
      <p:sp>
        <p:nvSpPr>
          <p:cNvPr id="3" name="Content Placeholder 2"/>
          <p:cNvSpPr>
            <a:spLocks noGrp="1"/>
          </p:cNvSpPr>
          <p:nvPr>
            <p:ph idx="1"/>
          </p:nvPr>
        </p:nvSpPr>
        <p:spPr>
          <a:xfrm>
            <a:off x="684212" y="1376218"/>
            <a:ext cx="8534400" cy="3615267"/>
          </a:xfrm>
        </p:spPr>
        <p:txBody>
          <a:bodyPr>
            <a:normAutofit/>
          </a:bodyPr>
          <a:lstStyle/>
          <a:p>
            <a:r>
              <a:rPr lang="cs-CZ" sz="2800" dirty="0">
                <a:solidFill>
                  <a:schemeClr val="bg1"/>
                </a:solidFill>
              </a:rPr>
              <a:t>Mountain range</a:t>
            </a:r>
          </a:p>
          <a:p>
            <a:r>
              <a:rPr lang="cs-CZ" sz="2800" dirty="0">
                <a:solidFill>
                  <a:schemeClr val="bg1"/>
                </a:solidFill>
              </a:rPr>
              <a:t>Lowland</a:t>
            </a:r>
          </a:p>
          <a:p>
            <a:r>
              <a:rPr lang="cs-CZ" sz="2800" dirty="0">
                <a:solidFill>
                  <a:schemeClr val="bg1"/>
                </a:solidFill>
              </a:rPr>
              <a:t>Warfare</a:t>
            </a:r>
          </a:p>
          <a:p>
            <a:r>
              <a:rPr lang="cs-CZ" sz="2800" dirty="0">
                <a:solidFill>
                  <a:schemeClr val="bg1"/>
                </a:solidFill>
              </a:rPr>
              <a:t>Treaty</a:t>
            </a:r>
          </a:p>
        </p:txBody>
      </p:sp>
    </p:spTree>
    <p:extLst>
      <p:ext uri="{BB962C8B-B14F-4D97-AF65-F5344CB8AC3E}">
        <p14:creationId xmlns:p14="http://schemas.microsoft.com/office/powerpoint/2010/main" val="3326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666" y="237066"/>
            <a:ext cx="8534400" cy="1507067"/>
          </a:xfrm>
        </p:spPr>
        <p:txBody>
          <a:bodyPr/>
          <a:lstStyle/>
          <a:p>
            <a:r>
              <a:rPr lang="cs-CZ" b="1" dirty="0"/>
              <a:t>Sources</a:t>
            </a:r>
          </a:p>
        </p:txBody>
      </p:sp>
      <p:sp>
        <p:nvSpPr>
          <p:cNvPr id="3" name="Content Placeholder 2"/>
          <p:cNvSpPr>
            <a:spLocks noGrp="1"/>
          </p:cNvSpPr>
          <p:nvPr>
            <p:ph idx="1"/>
          </p:nvPr>
        </p:nvSpPr>
        <p:spPr>
          <a:xfrm>
            <a:off x="684212" y="1378527"/>
            <a:ext cx="11092152" cy="5105400"/>
          </a:xfrm>
        </p:spPr>
        <p:txBody>
          <a:bodyPr>
            <a:normAutofit fontScale="85000" lnSpcReduction="20000"/>
          </a:bodyPr>
          <a:lstStyle/>
          <a:p>
            <a:pPr marL="0" indent="0">
              <a:buNone/>
            </a:pPr>
            <a:r>
              <a:rPr lang="cs-CZ" dirty="0">
                <a:solidFill>
                  <a:schemeClr val="bg1"/>
                </a:solidFill>
                <a:hlinkClick r:id="rId2">
                  <a:extLst>
                    <a:ext uri="{A12FA001-AC4F-418D-AE19-62706E023703}">
                      <ahyp:hlinkClr xmlns:ahyp="http://schemas.microsoft.com/office/drawing/2018/hyperlinkcolor" val="tx"/>
                    </a:ext>
                  </a:extLst>
                </a:hlinkClick>
              </a:rPr>
              <a:t>https://www.lonelyplanet.com/maps/pacific/new-zealand/</a:t>
            </a:r>
            <a:endParaRPr lang="cs-CZ" dirty="0">
              <a:solidFill>
                <a:schemeClr val="bg1"/>
              </a:solidFill>
            </a:endParaRPr>
          </a:p>
          <a:p>
            <a:pPr marL="0" indent="0">
              <a:buNone/>
            </a:pPr>
            <a:r>
              <a:rPr lang="cs-CZ" dirty="0">
                <a:solidFill>
                  <a:schemeClr val="bg1"/>
                </a:solidFill>
                <a:hlinkClick r:id="rId3">
                  <a:extLst>
                    <a:ext uri="{A12FA001-AC4F-418D-AE19-62706E023703}">
                      <ahyp:hlinkClr xmlns:ahyp="http://schemas.microsoft.com/office/drawing/2018/hyperlinkcolor" val="tx"/>
                    </a:ext>
                  </a:extLst>
                </a:hlinkClick>
              </a:rPr>
              <a:t>https://en.wikipedia.org/wiki/New_Zealand#/media/File:Flag_of_New_Zealand.svg</a:t>
            </a:r>
            <a:endParaRPr lang="cs-CZ" dirty="0">
              <a:solidFill>
                <a:schemeClr val="bg1"/>
              </a:solidFill>
            </a:endParaRPr>
          </a:p>
          <a:p>
            <a:pPr marL="0" indent="0">
              <a:buNone/>
            </a:pPr>
            <a:r>
              <a:rPr lang="cs-CZ" dirty="0">
                <a:solidFill>
                  <a:schemeClr val="bg1"/>
                </a:solidFill>
                <a:hlinkClick r:id="rId4">
                  <a:extLst>
                    <a:ext uri="{A12FA001-AC4F-418D-AE19-62706E023703}">
                      <ahyp:hlinkClr xmlns:ahyp="http://schemas.microsoft.com/office/drawing/2018/hyperlinkcolor" val="tx"/>
                    </a:ext>
                  </a:extLst>
                </a:hlinkClick>
              </a:rPr>
              <a:t>https://en.wikipedia.org/wiki/New_Zealand#/media/File:Coat_of_arms_of_New_Zealand.svg</a:t>
            </a:r>
            <a:endParaRPr lang="cs-CZ" dirty="0">
              <a:solidFill>
                <a:schemeClr val="bg1"/>
              </a:solidFill>
            </a:endParaRPr>
          </a:p>
          <a:p>
            <a:pPr marL="0" indent="0">
              <a:buNone/>
            </a:pPr>
            <a:r>
              <a:rPr lang="cs-CZ" dirty="0">
                <a:solidFill>
                  <a:schemeClr val="bg1"/>
                </a:solidFill>
                <a:hlinkClick r:id="rId5">
                  <a:extLst>
                    <a:ext uri="{A12FA001-AC4F-418D-AE19-62706E023703}">
                      <ahyp:hlinkClr xmlns:ahyp="http://schemas.microsoft.com/office/drawing/2018/hyperlinkcolor" val="tx"/>
                    </a:ext>
                  </a:extLst>
                </a:hlinkClick>
              </a:rPr>
              <a:t>https://en.wikipedia.org/wiki/New_Zealand#/media/File:New_Zealand_moutain_ranges.jpg</a:t>
            </a:r>
            <a:endParaRPr lang="cs-CZ" dirty="0">
              <a:solidFill>
                <a:schemeClr val="bg1"/>
              </a:solidFill>
            </a:endParaRPr>
          </a:p>
          <a:p>
            <a:pPr marL="0" indent="0">
              <a:buNone/>
            </a:pPr>
            <a:r>
              <a:rPr lang="cs-CZ" dirty="0">
                <a:solidFill>
                  <a:schemeClr val="bg1"/>
                </a:solidFill>
                <a:hlinkClick r:id="rId6">
                  <a:extLst>
                    <a:ext uri="{A12FA001-AC4F-418D-AE19-62706E023703}">
                      <ahyp:hlinkClr xmlns:ahyp="http://schemas.microsoft.com/office/drawing/2018/hyperlinkcolor" val="tx"/>
                    </a:ext>
                  </a:extLst>
                </a:hlinkClick>
              </a:rPr>
              <a:t>https://en.wikipedia.org/wiki/New_Zealand#/media/File:Mt_Cook,_NZ.jpg</a:t>
            </a:r>
            <a:endParaRPr lang="cs-CZ" dirty="0">
              <a:solidFill>
                <a:schemeClr val="bg1"/>
              </a:solidFill>
            </a:endParaRPr>
          </a:p>
          <a:p>
            <a:pPr marL="0" indent="0">
              <a:buNone/>
            </a:pPr>
            <a:r>
              <a:rPr lang="cs-CZ" dirty="0">
                <a:solidFill>
                  <a:schemeClr val="bg1"/>
                </a:solidFill>
                <a:hlinkClick r:id="rId7">
                  <a:extLst>
                    <a:ext uri="{A12FA001-AC4F-418D-AE19-62706E023703}">
                      <ahyp:hlinkClr xmlns:ahyp="http://schemas.microsoft.com/office/drawing/2018/hyperlinkcolor" val="tx"/>
                    </a:ext>
                  </a:extLst>
                </a:hlinkClick>
              </a:rPr>
              <a:t>https://www.researchgate.net/figure/North-Island-New-Zealand-Taupo-Volcanic-Zone-Wairakei-Tauhara-Geothermal-Fieldand_fig1_260311381</a:t>
            </a:r>
            <a:endParaRPr lang="cs-CZ" dirty="0">
              <a:solidFill>
                <a:schemeClr val="bg1"/>
              </a:solidFill>
            </a:endParaRPr>
          </a:p>
          <a:p>
            <a:pPr marL="0" indent="0">
              <a:buNone/>
            </a:pPr>
            <a:r>
              <a:rPr lang="cs-CZ" dirty="0">
                <a:solidFill>
                  <a:schemeClr val="bg1"/>
                </a:solidFill>
              </a:rPr>
              <a:t>https://www.google.com/imgres?imgurl=https://upload.wikimedia.org/wikipedia/commons/thumb/0/07/Tongariro_Northern_Circuit%252C_New_Zealand_%25285%2529.JPG/1200px-Tongariro_Northern_Circuit%252C_New_Zealand_%25285%2529.JPG&amp;imgrefurl=https://en.wikipedia.org/wiki/Mount_Ruapehu&amp;h=708&amp;w=1200&amp;tbnid=jyEicZ-hjPq_CM:&amp;q=Mount+Ruapehu&amp;tbnh=160&amp;tbnw=271&amp;usg=AI4_-kQ24mHkGwF38Hs-fkBW_AFyyL9Wvw&amp;vet=12ahUKEwiI88bS6fTdAhVJqYsKHWtLBFMQ_B0wCnoECAoQCQ..i&amp;docid=GKlUbedwUCD6lM&amp;itg=1&amp;client=firefox-bab&amp;sa=X&amp;ved=2ahUKEwiI88bS6fTdAhVJqYsKHWtLBFMQ_B0wCnoECAoQCQ</a:t>
            </a:r>
          </a:p>
          <a:p>
            <a:pPr marL="0" indent="0">
              <a:buNone/>
            </a:pPr>
            <a:r>
              <a:rPr lang="cs-CZ" dirty="0">
                <a:solidFill>
                  <a:schemeClr val="bg1"/>
                </a:solidFill>
                <a:hlinkClick r:id="rId8">
                  <a:extLst>
                    <a:ext uri="{A12FA001-AC4F-418D-AE19-62706E023703}">
                      <ahyp:hlinkClr xmlns:ahyp="http://schemas.microsoft.com/office/drawing/2018/hyperlinkcolor" val="tx"/>
                    </a:ext>
                  </a:extLst>
                </a:hlinkClick>
              </a:rPr>
              <a:t>https://goingnz.com/travelling-in-new-zealand/things-you-can-do-in-lake-taupo/</a:t>
            </a:r>
            <a:endParaRPr lang="cs-CZ" dirty="0">
              <a:solidFill>
                <a:schemeClr val="bg1"/>
              </a:solidFill>
            </a:endParaRPr>
          </a:p>
          <a:p>
            <a:pPr marL="0" indent="0">
              <a:buNone/>
            </a:pPr>
            <a:r>
              <a:rPr lang="cs-CZ" dirty="0">
                <a:solidFill>
                  <a:schemeClr val="bg1"/>
                </a:solidFill>
              </a:rPr>
              <a:t>https://www.britannica.com/place/Canterbury-Plains</a:t>
            </a:r>
          </a:p>
          <a:p>
            <a:pPr marL="0" indent="0">
              <a:buNone/>
            </a:pPr>
            <a:endParaRPr lang="cs-CZ" dirty="0">
              <a:solidFill>
                <a:schemeClr val="bg1"/>
              </a:solidFill>
            </a:endParaRPr>
          </a:p>
        </p:txBody>
      </p:sp>
    </p:spTree>
    <p:extLst>
      <p:ext uri="{BB962C8B-B14F-4D97-AF65-F5344CB8AC3E}">
        <p14:creationId xmlns:p14="http://schemas.microsoft.com/office/powerpoint/2010/main" val="43573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140" y="109295"/>
            <a:ext cx="8534400" cy="1507067"/>
          </a:xfrm>
        </p:spPr>
        <p:txBody>
          <a:bodyPr/>
          <a:lstStyle/>
          <a:p>
            <a:r>
              <a:rPr lang="cs-CZ" b="1" dirty="0"/>
              <a:t>Sources</a:t>
            </a:r>
          </a:p>
        </p:txBody>
      </p:sp>
      <p:sp>
        <p:nvSpPr>
          <p:cNvPr id="3" name="Content Placeholder 2"/>
          <p:cNvSpPr>
            <a:spLocks noGrp="1"/>
          </p:cNvSpPr>
          <p:nvPr>
            <p:ph idx="1"/>
          </p:nvPr>
        </p:nvSpPr>
        <p:spPr>
          <a:xfrm>
            <a:off x="642647" y="1239982"/>
            <a:ext cx="10856625" cy="5022273"/>
          </a:xfrm>
        </p:spPr>
        <p:txBody>
          <a:bodyPr>
            <a:normAutofit fontScale="92500" lnSpcReduction="20000"/>
          </a:bodyPr>
          <a:lstStyle/>
          <a:p>
            <a:r>
              <a:rPr lang="cs-CZ" dirty="0">
                <a:solidFill>
                  <a:schemeClr val="bg1"/>
                </a:solidFill>
                <a:hlinkClick r:id="rId2">
                  <a:extLst>
                    <a:ext uri="{A12FA001-AC4F-418D-AE19-62706E023703}">
                      <ahyp:hlinkClr xmlns:ahyp="http://schemas.microsoft.com/office/drawing/2018/hyperlinkcolor" val="tx"/>
                    </a:ext>
                  </a:extLst>
                </a:hlinkClick>
              </a:rPr>
              <a:t>https://en.wikipedia.org/wiki/Kiwi#/media/File:TeTuatahianui.jpg</a:t>
            </a:r>
            <a:endParaRPr lang="cs-CZ" dirty="0">
              <a:solidFill>
                <a:schemeClr val="bg1"/>
              </a:solidFill>
            </a:endParaRPr>
          </a:p>
          <a:p>
            <a:r>
              <a:rPr lang="cs-CZ" dirty="0">
                <a:solidFill>
                  <a:schemeClr val="bg1"/>
                </a:solidFill>
                <a:hlinkClick r:id="rId3">
                  <a:extLst>
                    <a:ext uri="{A12FA001-AC4F-418D-AE19-62706E023703}">
                      <ahyp:hlinkClr xmlns:ahyp="http://schemas.microsoft.com/office/drawing/2018/hyperlinkcolor" val="tx"/>
                    </a:ext>
                  </a:extLst>
                </a:hlinkClick>
              </a:rPr>
              <a:t>https://en.wikipedia.org/wiki/Kakapo#/media/File:Sirocco_full_length_portrait.jpg</a:t>
            </a:r>
            <a:endParaRPr lang="cs-CZ" dirty="0">
              <a:solidFill>
                <a:schemeClr val="bg1"/>
              </a:solidFill>
            </a:endParaRPr>
          </a:p>
          <a:p>
            <a:r>
              <a:rPr lang="cs-CZ" dirty="0">
                <a:solidFill>
                  <a:schemeClr val="bg1"/>
                </a:solidFill>
                <a:hlinkClick r:id="rId4">
                  <a:extLst>
                    <a:ext uri="{A12FA001-AC4F-418D-AE19-62706E023703}">
                      <ahyp:hlinkClr xmlns:ahyp="http://schemas.microsoft.com/office/drawing/2018/hyperlinkcolor" val="tx"/>
                    </a:ext>
                  </a:extLst>
                </a:hlinkClick>
              </a:rPr>
              <a:t>https://en.wikipedia.org/wiki/Weka#/media/File:Gallirallus_australis_LC0248.jpg</a:t>
            </a:r>
            <a:endParaRPr lang="cs-CZ" dirty="0">
              <a:solidFill>
                <a:schemeClr val="bg1"/>
              </a:solidFill>
            </a:endParaRPr>
          </a:p>
          <a:p>
            <a:r>
              <a:rPr lang="cs-CZ" dirty="0">
                <a:solidFill>
                  <a:schemeClr val="bg1"/>
                </a:solidFill>
                <a:hlinkClick r:id="rId5">
                  <a:extLst>
                    <a:ext uri="{A12FA001-AC4F-418D-AE19-62706E023703}">
                      <ahyp:hlinkClr xmlns:ahyp="http://schemas.microsoft.com/office/drawing/2018/hyperlinkcolor" val="tx"/>
                    </a:ext>
                  </a:extLst>
                </a:hlinkClick>
              </a:rPr>
              <a:t>https://en.wikipedia.org/wiki/File:Porphyrio_hochstetteri_-Tiritiri_Matangi_Island-8b-3c.jpg</a:t>
            </a:r>
            <a:endParaRPr lang="cs-CZ" dirty="0">
              <a:solidFill>
                <a:schemeClr val="bg1"/>
              </a:solidFill>
            </a:endParaRPr>
          </a:p>
          <a:p>
            <a:r>
              <a:rPr lang="cs-CZ" dirty="0">
                <a:solidFill>
                  <a:schemeClr val="bg1"/>
                </a:solidFill>
                <a:hlinkClick r:id="rId6">
                  <a:extLst>
                    <a:ext uri="{A12FA001-AC4F-418D-AE19-62706E023703}">
                      <ahyp:hlinkClr xmlns:ahyp="http://schemas.microsoft.com/office/drawing/2018/hyperlinkcolor" val="tx"/>
                    </a:ext>
                  </a:extLst>
                </a:hlinkClick>
              </a:rPr>
              <a:t>https://en.wikipedia.org/wiki/Tuatara#/media/File:Sphenodon_punctatus_in_Waikanae,_New_Zealand.jpg</a:t>
            </a:r>
            <a:endParaRPr lang="cs-CZ" dirty="0">
              <a:solidFill>
                <a:schemeClr val="bg1"/>
              </a:solidFill>
            </a:endParaRPr>
          </a:p>
          <a:p>
            <a:r>
              <a:rPr lang="cs-CZ" dirty="0">
                <a:solidFill>
                  <a:schemeClr val="bg1"/>
                </a:solidFill>
                <a:hlinkClick r:id="rId7">
                  <a:extLst>
                    <a:ext uri="{A12FA001-AC4F-418D-AE19-62706E023703}">
                      <ahyp:hlinkClr xmlns:ahyp="http://schemas.microsoft.com/office/drawing/2018/hyperlinkcolor" val="tx"/>
                    </a:ext>
                  </a:extLst>
                </a:hlinkClick>
              </a:rPr>
              <a:t>https://en.wikipedia.org/wiki/Skink#/media/File:Blue-toungued_skink444.jpg</a:t>
            </a:r>
            <a:endParaRPr lang="cs-CZ" dirty="0">
              <a:solidFill>
                <a:schemeClr val="bg1"/>
              </a:solidFill>
            </a:endParaRPr>
          </a:p>
          <a:p>
            <a:r>
              <a:rPr lang="cs-CZ" dirty="0">
                <a:solidFill>
                  <a:schemeClr val="bg1"/>
                </a:solidFill>
                <a:hlinkClick r:id="rId8">
                  <a:extLst>
                    <a:ext uri="{A12FA001-AC4F-418D-AE19-62706E023703}">
                      <ahyp:hlinkClr xmlns:ahyp="http://schemas.microsoft.com/office/drawing/2018/hyperlinkcolor" val="tx"/>
                    </a:ext>
                  </a:extLst>
                </a:hlinkClick>
              </a:rPr>
              <a:t>https://en.wikipedia.org/wiki/List_of_geckos_of_New_Zealand#/media/File:Jewelled_gecko_BPmale.jpg</a:t>
            </a:r>
            <a:endParaRPr lang="cs-CZ" dirty="0">
              <a:solidFill>
                <a:schemeClr val="bg1"/>
              </a:solidFill>
            </a:endParaRPr>
          </a:p>
          <a:p>
            <a:r>
              <a:rPr lang="cs-CZ" dirty="0">
                <a:solidFill>
                  <a:schemeClr val="bg1"/>
                </a:solidFill>
                <a:hlinkClick r:id="rId9">
                  <a:extLst>
                    <a:ext uri="{A12FA001-AC4F-418D-AE19-62706E023703}">
                      <ahyp:hlinkClr xmlns:ahyp="http://schemas.microsoft.com/office/drawing/2018/hyperlinkcolor" val="tx"/>
                    </a:ext>
                  </a:extLst>
                </a:hlinkClick>
              </a:rPr>
              <a:t>https://en.wikipedia.org/wiki/Districts_of_New_Zealand#/media/File:NZ_Regional_Councils_and_Territorial_Authorities_2017.svg</a:t>
            </a:r>
            <a:endParaRPr lang="cs-CZ" dirty="0">
              <a:solidFill>
                <a:schemeClr val="bg1"/>
              </a:solidFill>
            </a:endParaRPr>
          </a:p>
          <a:p>
            <a:r>
              <a:rPr lang="cs-CZ" dirty="0">
                <a:solidFill>
                  <a:schemeClr val="bg1"/>
                </a:solidFill>
                <a:hlinkClick r:id="rId10">
                  <a:extLst>
                    <a:ext uri="{A12FA001-AC4F-418D-AE19-62706E023703}">
                      <ahyp:hlinkClr xmlns:ahyp="http://schemas.microsoft.com/office/drawing/2018/hyperlinkcolor" val="tx"/>
                    </a:ext>
                  </a:extLst>
                </a:hlinkClick>
              </a:rPr>
              <a:t>https://cs.wikipedia.org/wiki/Nov%C3%BD_Z%C3%A9land#/media/File:Regions_of_NZ_Numbered.png</a:t>
            </a:r>
            <a:endParaRPr lang="cs-CZ" dirty="0">
              <a:solidFill>
                <a:schemeClr val="bg1"/>
              </a:solidFill>
            </a:endParaRPr>
          </a:p>
          <a:p>
            <a:r>
              <a:rPr lang="cs-CZ" dirty="0">
                <a:solidFill>
                  <a:schemeClr val="bg1"/>
                </a:solidFill>
                <a:hlinkClick r:id="rId11">
                  <a:extLst>
                    <a:ext uri="{A12FA001-AC4F-418D-AE19-62706E023703}">
                      <ahyp:hlinkClr xmlns:ahyp="http://schemas.microsoft.com/office/drawing/2018/hyperlinkcolor" val="tx"/>
                    </a:ext>
                  </a:extLst>
                </a:hlinkClick>
              </a:rPr>
              <a:t>https://en.wikipedia.org/wiki/New_Zealand#History</a:t>
            </a:r>
            <a:endParaRPr lang="cs-CZ" dirty="0">
              <a:solidFill>
                <a:schemeClr val="bg1"/>
              </a:solidFill>
            </a:endParaRPr>
          </a:p>
          <a:p>
            <a:r>
              <a:rPr lang="cs-CZ" dirty="0">
                <a:solidFill>
                  <a:schemeClr val="bg1"/>
                </a:solidFill>
                <a:hlinkClick r:id="rId12">
                  <a:extLst>
                    <a:ext uri="{A12FA001-AC4F-418D-AE19-62706E023703}">
                      <ahyp:hlinkClr xmlns:ahyp="http://schemas.microsoft.com/office/drawing/2018/hyperlinkcolor" val="tx"/>
                    </a:ext>
                  </a:extLst>
                </a:hlinkClick>
              </a:rPr>
              <a:t>https://cs.wikipedia.org/wiki/Nov%C3%BD_Z%C3%A9land#D%C4%9Bjiny7</a:t>
            </a:r>
            <a:endParaRPr lang="cs-CZ" dirty="0">
              <a:solidFill>
                <a:schemeClr val="bg1"/>
              </a:solidFill>
            </a:endParaRPr>
          </a:p>
        </p:txBody>
      </p:sp>
    </p:spTree>
    <p:extLst>
      <p:ext uri="{BB962C8B-B14F-4D97-AF65-F5344CB8AC3E}">
        <p14:creationId xmlns:p14="http://schemas.microsoft.com/office/powerpoint/2010/main" val="296208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47841"/>
            <a:ext cx="8534400" cy="1507067"/>
          </a:xfrm>
        </p:spPr>
        <p:txBody>
          <a:bodyPr/>
          <a:lstStyle/>
          <a:p>
            <a:r>
              <a:rPr lang="cs-CZ" b="1" dirty="0"/>
              <a:t>Sources</a:t>
            </a:r>
          </a:p>
        </p:txBody>
      </p:sp>
      <p:sp>
        <p:nvSpPr>
          <p:cNvPr id="3" name="Content Placeholder 2"/>
          <p:cNvSpPr>
            <a:spLocks noGrp="1"/>
          </p:cNvSpPr>
          <p:nvPr>
            <p:ph idx="1"/>
          </p:nvPr>
        </p:nvSpPr>
        <p:spPr>
          <a:xfrm>
            <a:off x="744968" y="1246909"/>
            <a:ext cx="11336195" cy="4932218"/>
          </a:xfrm>
        </p:spPr>
        <p:txBody>
          <a:bodyPr>
            <a:normAutofit/>
          </a:bodyPr>
          <a:lstStyle/>
          <a:p>
            <a:r>
              <a:rPr lang="cs-CZ" dirty="0">
                <a:solidFill>
                  <a:schemeClr val="bg1"/>
                </a:solidFill>
              </a:rPr>
              <a:t>https://www.google.com/imgres?imgurl=https://upload.wikimedia.org/wikipedia/commons/thumb/7/76/Captainjamescookportrait.jpg/225px-Captainjamescookportrait.jpg&amp;imgrefurl=https://cs.wikipedia.org/wiki/James_Cook&amp;h=282&amp;w=225&amp;tbnid=OVqIhbxREqceKM:&amp;q=james+cook&amp;tbnh=186&amp;tbnw=148&amp;usg=AI4_-kTn2zYRyBleg6AxURQThMfFJ-j3WA&amp;vet=12ahUKEwih-9PX_vTdAhUPglwKHQjYD5QQ_B0wDXoECAsQCQ..i&amp;docid=w47cYjqf1S_xXM&amp;itg=1&amp;client=firefox-b-ab&amp;sa=X&amp;ved=2ahUKEwih-9PX_vTdAhUPglwKHQjYD5QQ_B0wDXoECAsQCQ</a:t>
            </a:r>
          </a:p>
          <a:p>
            <a:r>
              <a:rPr lang="cs-CZ" dirty="0">
                <a:solidFill>
                  <a:schemeClr val="bg1"/>
                </a:solidFill>
              </a:rPr>
              <a:t>https://www.google.com/imgres?imgurl=https://upload.wikimedia.org/wikipedia/commons/thumb/f/f8/AbelTasman.jpg/225px-AbelTasman.jpg&amp;imgrefurl=https://cs.wikipedia.org/wiki/Abel_Tasman&amp;h=185&amp;w=225&amp;tbnid=MGbP6JhcL2pJuM:&amp;q=abel+tasman&amp;tbnh=160&amp;tbnw=194&amp;usg=AI4_-kTupkFkACXa3mMcwl8tnJHz_eVp2w&amp;vet=12ahUKEwiCgNqv_vTdAhXCCMAKHYY-DiwQ_B0wDnoECAYQEw..i&amp;docid=jPSvPggrg1KpsM&amp;itg=1&amp;client=firefox-b-ab&amp;sa=X&amp;ved=2ahUKEwiCgNqv_vTdAhXCCMAKHYY-DiwQ_B0wDnoECAYQEw</a:t>
            </a:r>
          </a:p>
          <a:p>
            <a:endParaRPr lang="cs-CZ" dirty="0">
              <a:solidFill>
                <a:schemeClr val="bg1"/>
              </a:solidFill>
            </a:endParaRPr>
          </a:p>
        </p:txBody>
      </p:sp>
    </p:spTree>
    <p:extLst>
      <p:ext uri="{BB962C8B-B14F-4D97-AF65-F5344CB8AC3E}">
        <p14:creationId xmlns:p14="http://schemas.microsoft.com/office/powerpoint/2010/main" val="37484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cs-CZ" b="1" dirty="0"/>
              <a:t>Sources</a:t>
            </a:r>
          </a:p>
        </p:txBody>
      </p:sp>
      <p:sp>
        <p:nvSpPr>
          <p:cNvPr id="3" name="Content Placeholder 2"/>
          <p:cNvSpPr>
            <a:spLocks noGrp="1"/>
          </p:cNvSpPr>
          <p:nvPr>
            <p:ph idx="1"/>
          </p:nvPr>
        </p:nvSpPr>
        <p:spPr>
          <a:xfrm>
            <a:off x="504102" y="1219201"/>
            <a:ext cx="9346479" cy="2784764"/>
          </a:xfrm>
        </p:spPr>
        <p:txBody>
          <a:bodyPr/>
          <a:lstStyle/>
          <a:p>
            <a:r>
              <a:rPr lang="cs-CZ" dirty="0">
                <a:solidFill>
                  <a:schemeClr val="bg1"/>
                </a:solidFill>
                <a:hlinkClick r:id="rId2">
                  <a:extLst>
                    <a:ext uri="{A12FA001-AC4F-418D-AE19-62706E023703}">
                      <ahyp:hlinkClr xmlns:ahyp="http://schemas.microsoft.com/office/drawing/2018/hyperlinkcolor" val="tx"/>
                    </a:ext>
                  </a:extLst>
                </a:hlinkClick>
              </a:rPr>
              <a:t>http://www.currentriggers.com/blog/hindu-leader-stands-maori-new-zealand/</a:t>
            </a:r>
            <a:endParaRPr lang="cs-CZ" dirty="0">
              <a:solidFill>
                <a:schemeClr val="bg1"/>
              </a:solidFill>
            </a:endParaRPr>
          </a:p>
          <a:p>
            <a:r>
              <a:rPr lang="cs-CZ" dirty="0">
                <a:solidFill>
                  <a:schemeClr val="bg1"/>
                </a:solidFill>
                <a:hlinkClick r:id="rId3">
                  <a:extLst>
                    <a:ext uri="{A12FA001-AC4F-418D-AE19-62706E023703}">
                      <ahyp:hlinkClr xmlns:ahyp="http://schemas.microsoft.com/office/drawing/2018/hyperlinkcolor" val="tx"/>
                    </a:ext>
                  </a:extLst>
                </a:hlinkClick>
              </a:rPr>
              <a:t>https://en.wikipedia.org/wiki/Treaty_of_Waitangi</a:t>
            </a:r>
            <a:endParaRPr lang="cs-CZ" dirty="0">
              <a:solidFill>
                <a:schemeClr val="bg1"/>
              </a:solidFill>
            </a:endParaRPr>
          </a:p>
          <a:p>
            <a:r>
              <a:rPr lang="cs-CZ" dirty="0">
                <a:solidFill>
                  <a:schemeClr val="bg1"/>
                </a:solidFill>
                <a:hlinkClick r:id="rId4">
                  <a:extLst>
                    <a:ext uri="{A12FA001-AC4F-418D-AE19-62706E023703}">
                      <ahyp:hlinkClr xmlns:ahyp="http://schemas.microsoft.com/office/drawing/2018/hyperlinkcolor" val="tx"/>
                    </a:ext>
                  </a:extLst>
                </a:hlinkClick>
              </a:rPr>
              <a:t>https://www.newzealand.com/in/article/auckland-and-new-zealand-interesting-facts/</a:t>
            </a:r>
            <a:endParaRPr lang="cs-CZ" dirty="0">
              <a:solidFill>
                <a:schemeClr val="bg1"/>
              </a:solidFill>
            </a:endParaRPr>
          </a:p>
          <a:p>
            <a:r>
              <a:rPr lang="cs-CZ" dirty="0">
                <a:solidFill>
                  <a:schemeClr val="bg1"/>
                </a:solidFill>
              </a:rPr>
              <a:t>http://listverse.com/2008/06/19/top-20-cool-facts-about-new-zealand/</a:t>
            </a:r>
          </a:p>
        </p:txBody>
      </p:sp>
    </p:spTree>
    <p:extLst>
      <p:ext uri="{BB962C8B-B14F-4D97-AF65-F5344CB8AC3E}">
        <p14:creationId xmlns:p14="http://schemas.microsoft.com/office/powerpoint/2010/main" val="72305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157" y="150859"/>
            <a:ext cx="8534400" cy="1507067"/>
          </a:xfrm>
        </p:spPr>
        <p:txBody>
          <a:bodyPr/>
          <a:lstStyle/>
          <a:p>
            <a:r>
              <a:rPr lang="cs-CZ" b="1" dirty="0"/>
              <a:t>Location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295" y="1867189"/>
            <a:ext cx="4351338"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973" y="1867189"/>
            <a:ext cx="5918200" cy="4445000"/>
          </a:xfrm>
          <a:prstGeom prst="rect">
            <a:avLst/>
          </a:prstGeom>
        </p:spPr>
      </p:pic>
    </p:spTree>
    <p:extLst>
      <p:ext uri="{BB962C8B-B14F-4D97-AF65-F5344CB8AC3E}">
        <p14:creationId xmlns:p14="http://schemas.microsoft.com/office/powerpoint/2010/main" val="5252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321" y="140085"/>
            <a:ext cx="8534400" cy="1134534"/>
          </a:xfrm>
        </p:spPr>
        <p:txBody>
          <a:bodyPr/>
          <a:lstStyle/>
          <a:p>
            <a:r>
              <a:rPr lang="cs-CZ" b="1" dirty="0"/>
              <a:t>Information</a:t>
            </a:r>
          </a:p>
        </p:txBody>
      </p:sp>
      <p:sp>
        <p:nvSpPr>
          <p:cNvPr id="3" name="Content Placeholder 2"/>
          <p:cNvSpPr>
            <a:spLocks noGrp="1"/>
          </p:cNvSpPr>
          <p:nvPr>
            <p:ph idx="1"/>
          </p:nvPr>
        </p:nvSpPr>
        <p:spPr>
          <a:xfrm>
            <a:off x="465208" y="831274"/>
            <a:ext cx="10856625" cy="5680363"/>
          </a:xfrm>
        </p:spPr>
        <p:txBody>
          <a:bodyPr>
            <a:normAutofit fontScale="70000" lnSpcReduction="20000"/>
          </a:bodyPr>
          <a:lstStyle/>
          <a:p>
            <a:pPr marL="0" indent="0">
              <a:buNone/>
            </a:pPr>
            <a:endParaRPr lang="cs-CZ" sz="2800" dirty="0">
              <a:solidFill>
                <a:schemeClr val="bg1"/>
              </a:solidFill>
            </a:endParaRPr>
          </a:p>
          <a:p>
            <a:pPr algn="just"/>
            <a:r>
              <a:rPr lang="en-US" sz="3600" b="1" dirty="0">
                <a:solidFill>
                  <a:schemeClr val="bg1"/>
                </a:solidFill>
              </a:rPr>
              <a:t>New Zealand's capital city </a:t>
            </a:r>
            <a:r>
              <a:rPr lang="en-US" sz="3600" dirty="0">
                <a:solidFill>
                  <a:schemeClr val="bg1"/>
                </a:solidFill>
              </a:rPr>
              <a:t>is Wellington, while its most populous city is Auckland. </a:t>
            </a:r>
            <a:endParaRPr lang="cs-CZ" sz="3600" dirty="0">
              <a:solidFill>
                <a:schemeClr val="bg1"/>
              </a:solidFill>
            </a:endParaRPr>
          </a:p>
          <a:p>
            <a:pPr algn="just"/>
            <a:r>
              <a:rPr lang="cs-CZ" sz="3600" b="1" dirty="0">
                <a:solidFill>
                  <a:schemeClr val="bg1"/>
                </a:solidFill>
              </a:rPr>
              <a:t>Official languages: </a:t>
            </a:r>
            <a:r>
              <a:rPr lang="cs-CZ" sz="3600" dirty="0">
                <a:solidFill>
                  <a:schemeClr val="bg1"/>
                </a:solidFill>
              </a:rPr>
              <a:t>English, </a:t>
            </a:r>
            <a:r>
              <a:rPr lang="en-US" sz="3600" dirty="0">
                <a:solidFill>
                  <a:schemeClr val="bg1"/>
                </a:solidFill>
              </a:rPr>
              <a:t>Māori</a:t>
            </a:r>
            <a:r>
              <a:rPr lang="cs-CZ" sz="3600" dirty="0">
                <a:solidFill>
                  <a:schemeClr val="bg1"/>
                </a:solidFill>
              </a:rPr>
              <a:t>, </a:t>
            </a:r>
            <a:r>
              <a:rPr lang="en-US" sz="3600" dirty="0">
                <a:solidFill>
                  <a:schemeClr val="bg1"/>
                </a:solidFill>
              </a:rPr>
              <a:t>NZ Sign Language</a:t>
            </a:r>
            <a:endParaRPr lang="cs-CZ" sz="3600" dirty="0">
              <a:solidFill>
                <a:schemeClr val="bg1"/>
              </a:solidFill>
            </a:endParaRPr>
          </a:p>
          <a:p>
            <a:pPr algn="just"/>
            <a:r>
              <a:rPr lang="cs-CZ" sz="3600" b="1" dirty="0">
                <a:solidFill>
                  <a:schemeClr val="bg1"/>
                </a:solidFill>
              </a:rPr>
              <a:t>Ethnic groups (2013): </a:t>
            </a:r>
            <a:r>
              <a:rPr lang="cs-CZ" sz="3600" dirty="0">
                <a:solidFill>
                  <a:schemeClr val="bg1"/>
                </a:solidFill>
              </a:rPr>
              <a:t>74.0% European, 14.9% Māori, 11.8% Asian, 7.4% Pacific peoples, 1.2% African, 1.7% Other</a:t>
            </a:r>
          </a:p>
          <a:p>
            <a:pPr algn="just"/>
            <a:r>
              <a:rPr lang="cs-CZ" sz="3600" b="1" dirty="0">
                <a:solidFill>
                  <a:schemeClr val="bg1"/>
                </a:solidFill>
              </a:rPr>
              <a:t>Goverment: </a:t>
            </a:r>
            <a:r>
              <a:rPr lang="en-US" sz="3600" dirty="0">
                <a:solidFill>
                  <a:schemeClr val="bg1"/>
                </a:solidFill>
              </a:rPr>
              <a:t>constitutional monarchy with a parliamentary democracy</a:t>
            </a:r>
            <a:r>
              <a:rPr lang="cs-CZ" sz="3600" dirty="0">
                <a:solidFill>
                  <a:schemeClr val="bg1"/>
                </a:solidFill>
              </a:rPr>
              <a:t> Queen Elizabeth II</a:t>
            </a:r>
          </a:p>
          <a:p>
            <a:pPr algn="just"/>
            <a:r>
              <a:rPr lang="cs-CZ" sz="3600" b="1" dirty="0">
                <a:solidFill>
                  <a:schemeClr val="bg1"/>
                </a:solidFill>
              </a:rPr>
              <a:t>Area: </a:t>
            </a:r>
            <a:r>
              <a:rPr lang="cs-CZ" sz="3600" dirty="0">
                <a:solidFill>
                  <a:schemeClr val="bg1"/>
                </a:solidFill>
              </a:rPr>
              <a:t>268,021 km</a:t>
            </a:r>
            <a:r>
              <a:rPr lang="cs-CZ" sz="3600" baseline="30000" dirty="0">
                <a:solidFill>
                  <a:schemeClr val="bg1"/>
                </a:solidFill>
              </a:rPr>
              <a:t>2</a:t>
            </a:r>
            <a:r>
              <a:rPr lang="cs-CZ" sz="3600" dirty="0">
                <a:solidFill>
                  <a:schemeClr val="bg1"/>
                </a:solidFill>
              </a:rPr>
              <a:t> </a:t>
            </a:r>
          </a:p>
          <a:p>
            <a:pPr algn="just"/>
            <a:r>
              <a:rPr lang="cs-CZ" sz="3600" dirty="0">
                <a:solidFill>
                  <a:schemeClr val="bg1"/>
                </a:solidFill>
              </a:rPr>
              <a:t> </a:t>
            </a:r>
            <a:r>
              <a:rPr lang="cs-CZ" sz="3600" b="1" dirty="0">
                <a:solidFill>
                  <a:schemeClr val="bg1"/>
                </a:solidFill>
              </a:rPr>
              <a:t>Population (2018): </a:t>
            </a:r>
            <a:r>
              <a:rPr lang="cs-CZ" sz="3600" dirty="0">
                <a:solidFill>
                  <a:schemeClr val="bg1"/>
                </a:solidFill>
              </a:rPr>
              <a:t>4,909,150</a:t>
            </a:r>
          </a:p>
          <a:p>
            <a:pPr algn="just"/>
            <a:r>
              <a:rPr lang="cs-CZ" sz="3600" b="1" dirty="0">
                <a:solidFill>
                  <a:schemeClr val="bg1"/>
                </a:solidFill>
              </a:rPr>
              <a:t>Religion:</a:t>
            </a:r>
            <a:r>
              <a:rPr lang="en-US" sz="3600" dirty="0">
                <a:solidFill>
                  <a:schemeClr val="bg1"/>
                </a:solidFill>
              </a:rPr>
              <a:t>49.0%Christians </a:t>
            </a:r>
            <a:r>
              <a:rPr lang="cs-CZ" sz="3600" dirty="0">
                <a:solidFill>
                  <a:schemeClr val="bg1"/>
                </a:solidFill>
              </a:rPr>
              <a:t>(</a:t>
            </a:r>
            <a:r>
              <a:rPr lang="en-US" sz="3600" dirty="0">
                <a:solidFill>
                  <a:schemeClr val="bg1"/>
                </a:solidFill>
              </a:rPr>
              <a:t>Roman Catholicism (12.6%), Anglicanism (11.8%), Presbyterianism (8.5%) The Māori-based </a:t>
            </a:r>
            <a:r>
              <a:rPr lang="en-US" sz="3600" dirty="0" err="1">
                <a:solidFill>
                  <a:schemeClr val="bg1"/>
                </a:solidFill>
              </a:rPr>
              <a:t>Ringatū</a:t>
            </a:r>
            <a:r>
              <a:rPr lang="en-US" sz="3600" dirty="0">
                <a:solidFill>
                  <a:schemeClr val="bg1"/>
                </a:solidFill>
              </a:rPr>
              <a:t> and </a:t>
            </a:r>
            <a:r>
              <a:rPr lang="en-US" sz="3600" dirty="0" err="1">
                <a:solidFill>
                  <a:schemeClr val="bg1"/>
                </a:solidFill>
              </a:rPr>
              <a:t>Rātana</a:t>
            </a:r>
            <a:r>
              <a:rPr lang="en-US" sz="3600" dirty="0">
                <a:solidFill>
                  <a:schemeClr val="bg1"/>
                </a:solidFill>
              </a:rPr>
              <a:t> religions (1.4</a:t>
            </a:r>
            <a:r>
              <a:rPr lang="cs-CZ" sz="3600" dirty="0">
                <a:solidFill>
                  <a:schemeClr val="bg1"/>
                </a:solidFill>
              </a:rPr>
              <a:t>%), </a:t>
            </a:r>
            <a:r>
              <a:rPr lang="en-US" sz="3600" dirty="0">
                <a:solidFill>
                  <a:schemeClr val="bg1"/>
                </a:solidFill>
              </a:rPr>
              <a:t>Hinduism (2.1%), Buddhism (1.5%), Islam (1.2%) and Sikhism (0.5%). </a:t>
            </a:r>
            <a:endParaRPr lang="cs-CZ" sz="3600" dirty="0"/>
          </a:p>
        </p:txBody>
      </p:sp>
    </p:spTree>
    <p:extLst>
      <p:ext uri="{BB962C8B-B14F-4D97-AF65-F5344CB8AC3E}">
        <p14:creationId xmlns:p14="http://schemas.microsoft.com/office/powerpoint/2010/main" val="63519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290945"/>
            <a:ext cx="10022176" cy="1507067"/>
          </a:xfrm>
        </p:spPr>
        <p:txBody>
          <a:bodyPr/>
          <a:lstStyle/>
          <a:p>
            <a:r>
              <a:rPr lang="cs-CZ" b="1" dirty="0"/>
              <a:t>Coat of arms, flag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0760" y="2292350"/>
            <a:ext cx="7232650" cy="36163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88" y="2199800"/>
            <a:ext cx="3756091" cy="3618000"/>
          </a:xfrm>
          <a:prstGeom prst="rect">
            <a:avLst/>
          </a:prstGeom>
        </p:spPr>
      </p:pic>
    </p:spTree>
    <p:extLst>
      <p:ext uri="{BB962C8B-B14F-4D97-AF65-F5344CB8AC3E}">
        <p14:creationId xmlns:p14="http://schemas.microsoft.com/office/powerpoint/2010/main" val="70169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57" y="540327"/>
            <a:ext cx="8534400" cy="1507067"/>
          </a:xfrm>
        </p:spPr>
        <p:txBody>
          <a:bodyPr/>
          <a:lstStyle/>
          <a:p>
            <a:r>
              <a:rPr lang="cs-CZ" b="1" dirty="0"/>
              <a:t>Geography</a:t>
            </a:r>
          </a:p>
        </p:txBody>
      </p:sp>
      <p:sp>
        <p:nvSpPr>
          <p:cNvPr id="3" name="Content Placeholder 2"/>
          <p:cNvSpPr>
            <a:spLocks noGrp="1"/>
          </p:cNvSpPr>
          <p:nvPr>
            <p:ph idx="1"/>
          </p:nvPr>
        </p:nvSpPr>
        <p:spPr>
          <a:xfrm>
            <a:off x="919739" y="1835727"/>
            <a:ext cx="10039206" cy="3615267"/>
          </a:xfrm>
        </p:spPr>
        <p:txBody>
          <a:bodyPr>
            <a:noAutofit/>
          </a:bodyPr>
          <a:lstStyle/>
          <a:p>
            <a:pPr algn="just"/>
            <a:r>
              <a:rPr lang="cs-CZ" sz="2800" b="1" dirty="0">
                <a:solidFill>
                  <a:schemeClr val="bg1"/>
                </a:solidFill>
              </a:rPr>
              <a:t>Mountain range</a:t>
            </a:r>
            <a:r>
              <a:rPr lang="cs-CZ" sz="2800" dirty="0">
                <a:solidFill>
                  <a:schemeClr val="bg1"/>
                </a:solidFill>
              </a:rPr>
              <a:t>: Southern Alps</a:t>
            </a:r>
          </a:p>
          <a:p>
            <a:pPr algn="just"/>
            <a:r>
              <a:rPr lang="cs-CZ" sz="2800" b="1" dirty="0">
                <a:solidFill>
                  <a:schemeClr val="bg1"/>
                </a:solidFill>
              </a:rPr>
              <a:t>Highest mountain</a:t>
            </a:r>
            <a:r>
              <a:rPr lang="cs-CZ" sz="2800" dirty="0">
                <a:solidFill>
                  <a:schemeClr val="bg1"/>
                </a:solidFill>
              </a:rPr>
              <a:t>: Aoraki/Mount Cook at 3,754 metres</a:t>
            </a:r>
          </a:p>
          <a:p>
            <a:pPr algn="just"/>
            <a:r>
              <a:rPr lang="cs-CZ" sz="2800" b="1" dirty="0">
                <a:solidFill>
                  <a:schemeClr val="bg1"/>
                </a:solidFill>
              </a:rPr>
              <a:t>Taupo Volcanic Zone</a:t>
            </a:r>
            <a:r>
              <a:rPr lang="cs-CZ" sz="2800" dirty="0">
                <a:solidFill>
                  <a:schemeClr val="bg1"/>
                </a:solidFill>
              </a:rPr>
              <a:t>:  </a:t>
            </a:r>
            <a:r>
              <a:rPr lang="en-US" sz="2800" dirty="0">
                <a:solidFill>
                  <a:schemeClr val="bg1"/>
                </a:solidFill>
              </a:rPr>
              <a:t>the North Island's highest mountain, Mount </a:t>
            </a:r>
            <a:r>
              <a:rPr lang="en-US" sz="2800" dirty="0" err="1">
                <a:solidFill>
                  <a:schemeClr val="bg1"/>
                </a:solidFill>
              </a:rPr>
              <a:t>Ruapehu</a:t>
            </a:r>
            <a:r>
              <a:rPr lang="en-US" sz="2800" dirty="0">
                <a:solidFill>
                  <a:schemeClr val="bg1"/>
                </a:solidFill>
              </a:rPr>
              <a:t> 2,797 </a:t>
            </a:r>
            <a:r>
              <a:rPr lang="en-US" sz="2800" dirty="0" err="1">
                <a:solidFill>
                  <a:schemeClr val="bg1"/>
                </a:solidFill>
              </a:rPr>
              <a:t>metres</a:t>
            </a:r>
            <a:endParaRPr lang="cs-CZ" sz="2800" dirty="0">
              <a:solidFill>
                <a:schemeClr val="bg1"/>
              </a:solidFill>
            </a:endParaRPr>
          </a:p>
          <a:p>
            <a:pPr algn="just"/>
            <a:r>
              <a:rPr lang="cs-CZ" sz="2800" b="1" dirty="0">
                <a:solidFill>
                  <a:schemeClr val="bg1"/>
                </a:solidFill>
              </a:rPr>
              <a:t>Largest lake</a:t>
            </a:r>
            <a:r>
              <a:rPr lang="cs-CZ" sz="2800" dirty="0">
                <a:solidFill>
                  <a:schemeClr val="bg1"/>
                </a:solidFill>
              </a:rPr>
              <a:t>: Lake Taupo</a:t>
            </a:r>
          </a:p>
          <a:p>
            <a:pPr algn="just"/>
            <a:r>
              <a:rPr lang="cs-CZ" sz="2800" b="1" dirty="0">
                <a:solidFill>
                  <a:schemeClr val="bg1"/>
                </a:solidFill>
              </a:rPr>
              <a:t>Lowland</a:t>
            </a:r>
            <a:r>
              <a:rPr lang="cs-CZ" sz="2800" dirty="0">
                <a:solidFill>
                  <a:schemeClr val="bg1"/>
                </a:solidFill>
              </a:rPr>
              <a:t>: Canterbury </a:t>
            </a:r>
            <a:r>
              <a:rPr lang="cs-CZ" sz="2800" dirty="0" err="1">
                <a:solidFill>
                  <a:schemeClr val="bg1"/>
                </a:solidFill>
              </a:rPr>
              <a:t>lowland</a:t>
            </a:r>
            <a:endParaRPr lang="cs-CZ" sz="2800" dirty="0">
              <a:solidFill>
                <a:schemeClr val="bg1"/>
              </a:solidFill>
            </a:endParaRPr>
          </a:p>
          <a:p>
            <a:pPr algn="just"/>
            <a:r>
              <a:rPr lang="cs-CZ" sz="2800" b="1" dirty="0" err="1">
                <a:solidFill>
                  <a:schemeClr val="bg1"/>
                </a:solidFill>
              </a:rPr>
              <a:t>Rivers</a:t>
            </a:r>
            <a:r>
              <a:rPr lang="cs-CZ" sz="2800" b="1" dirty="0">
                <a:solidFill>
                  <a:schemeClr val="bg1"/>
                </a:solidFill>
              </a:rPr>
              <a:t>: </a:t>
            </a:r>
            <a:r>
              <a:rPr lang="cs-CZ" sz="2800" dirty="0" err="1">
                <a:solidFill>
                  <a:schemeClr val="bg1"/>
                </a:solidFill>
              </a:rPr>
              <a:t>Wairau</a:t>
            </a:r>
            <a:r>
              <a:rPr lang="cs-CZ" sz="2800" dirty="0">
                <a:solidFill>
                  <a:schemeClr val="bg1"/>
                </a:solidFill>
              </a:rPr>
              <a:t>, </a:t>
            </a:r>
            <a:r>
              <a:rPr lang="cs-CZ" sz="2800" dirty="0" err="1">
                <a:solidFill>
                  <a:schemeClr val="bg1"/>
                </a:solidFill>
              </a:rPr>
              <a:t>Waimakariri</a:t>
            </a:r>
            <a:r>
              <a:rPr lang="cs-CZ" sz="2800" dirty="0">
                <a:solidFill>
                  <a:schemeClr val="bg1"/>
                </a:solidFill>
              </a:rPr>
              <a:t> and </a:t>
            </a:r>
            <a:r>
              <a:rPr lang="cs-CZ" sz="2800" dirty="0" err="1">
                <a:solidFill>
                  <a:schemeClr val="bg1"/>
                </a:solidFill>
              </a:rPr>
              <a:t>Rangitātā</a:t>
            </a:r>
            <a:endParaRPr lang="cs-CZ" sz="2800" b="1" dirty="0">
              <a:solidFill>
                <a:schemeClr val="bg1"/>
              </a:solidFill>
            </a:endParaRPr>
          </a:p>
        </p:txBody>
      </p:sp>
    </p:spTree>
    <p:extLst>
      <p:ext uri="{BB962C8B-B14F-4D97-AF65-F5344CB8AC3E}">
        <p14:creationId xmlns:p14="http://schemas.microsoft.com/office/powerpoint/2010/main" val="291232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456"/>
            <a:ext cx="9329448" cy="1507067"/>
          </a:xfrm>
        </p:spPr>
        <p:txBody>
          <a:bodyPr/>
          <a:lstStyle/>
          <a:p>
            <a:r>
              <a:rPr lang="cs-CZ" b="1" dirty="0"/>
              <a:t>Geography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1438" y="1205345"/>
            <a:ext cx="4620008" cy="5119255"/>
          </a:xfrm>
        </p:spPr>
      </p:pic>
    </p:spTree>
    <p:extLst>
      <p:ext uri="{BB962C8B-B14F-4D97-AF65-F5344CB8AC3E}">
        <p14:creationId xmlns:p14="http://schemas.microsoft.com/office/powerpoint/2010/main" val="197016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233986"/>
            <a:ext cx="10410103" cy="1507067"/>
          </a:xfrm>
        </p:spPr>
        <p:txBody>
          <a:bodyPr/>
          <a:lstStyle/>
          <a:p>
            <a:r>
              <a:rPr lang="cs-CZ" b="1" dirty="0"/>
              <a:t>Southern Alps, Mount Cook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574" y="1741053"/>
            <a:ext cx="5477162" cy="3653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4264" y="1741053"/>
            <a:ext cx="5477162" cy="3653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71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233987"/>
            <a:ext cx="10321637" cy="1507067"/>
          </a:xfrm>
        </p:spPr>
        <p:txBody>
          <a:bodyPr/>
          <a:lstStyle/>
          <a:p>
            <a:r>
              <a:rPr lang="cs-CZ" b="1" dirty="0"/>
              <a:t>Taupo volcanic zone,</a:t>
            </a:r>
            <a:r>
              <a:rPr lang="en-US" b="1" dirty="0"/>
              <a:t> Mount </a:t>
            </a:r>
            <a:r>
              <a:rPr lang="en-US" b="1" dirty="0" err="1"/>
              <a:t>Ruapehu</a:t>
            </a:r>
            <a:r>
              <a:rPr lang="en-US" b="1" dirty="0"/>
              <a:t> </a:t>
            </a:r>
            <a:endParaRPr lang="cs-CZ"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969" y="1851890"/>
            <a:ext cx="3510153" cy="44856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14" y="1879599"/>
            <a:ext cx="7602712" cy="4485600"/>
          </a:xfrm>
          <a:prstGeom prst="rect">
            <a:avLst/>
          </a:prstGeom>
        </p:spPr>
      </p:pic>
    </p:spTree>
    <p:extLst>
      <p:ext uri="{BB962C8B-B14F-4D97-AF65-F5344CB8AC3E}">
        <p14:creationId xmlns:p14="http://schemas.microsoft.com/office/powerpoint/2010/main" val="148551015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287</TotalTime>
  <Words>1650</Words>
  <Application>Microsoft Office PowerPoint</Application>
  <PresentationFormat>Širokoúhlá obrazovka</PresentationFormat>
  <Paragraphs>116</Paragraphs>
  <Slides>25</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Calibri</vt:lpstr>
      <vt:lpstr>Century Gothic</vt:lpstr>
      <vt:lpstr>Wingdings 3</vt:lpstr>
      <vt:lpstr>Slice</vt:lpstr>
      <vt:lpstr>New Zealand</vt:lpstr>
      <vt:lpstr>Location</vt:lpstr>
      <vt:lpstr>Location</vt:lpstr>
      <vt:lpstr>Information</vt:lpstr>
      <vt:lpstr>Coat of arms, flag</vt:lpstr>
      <vt:lpstr>Geography</vt:lpstr>
      <vt:lpstr>Geography</vt:lpstr>
      <vt:lpstr>Southern Alps, Mount Cook</vt:lpstr>
      <vt:lpstr>Taupo volcanic zone, Mount Ruapehu </vt:lpstr>
      <vt:lpstr>Lake Taupo, Cantenbury lowland </vt:lpstr>
      <vt:lpstr>Biodiversity </vt:lpstr>
      <vt:lpstr>Birds</vt:lpstr>
      <vt:lpstr>Lizards</vt:lpstr>
      <vt:lpstr>Districts</vt:lpstr>
      <vt:lpstr>History</vt:lpstr>
      <vt:lpstr>History</vt:lpstr>
      <vt:lpstr>History</vt:lpstr>
      <vt:lpstr>History</vt:lpstr>
      <vt:lpstr>HISTORY</vt:lpstr>
      <vt:lpstr>Interesting facts</vt:lpstr>
      <vt:lpstr>VOCABULARY</vt:lpstr>
      <vt:lpstr>Sources</vt:lpstr>
      <vt:lpstr>Sources</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dc:title>
  <dc:creator>Kamila Mimrová</dc:creator>
  <cp:lastModifiedBy>Kamila Mimrová</cp:lastModifiedBy>
  <cp:revision>32</cp:revision>
  <dcterms:created xsi:type="dcterms:W3CDTF">2018-10-07T15:45:06Z</dcterms:created>
  <dcterms:modified xsi:type="dcterms:W3CDTF">2018-10-14T18:17:15Z</dcterms:modified>
</cp:coreProperties>
</file>