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5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1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0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90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9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1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8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4844B43-3FF3-47AB-92C4-B5632AC2064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4B21583-1B3D-4C93-B4BE-C5FDC026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dge-online.cz/wp-content/uploads/2016/09/27_education_uk_usa_cr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Education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4000" dirty="0" smtClean="0"/>
              <a:t>(CR, UK, USA)</a:t>
            </a:r>
            <a:endParaRPr lang="en-US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97726" y="4924474"/>
            <a:ext cx="8582887" cy="861420"/>
          </a:xfrm>
        </p:spPr>
        <p:txBody>
          <a:bodyPr/>
          <a:lstStyle/>
          <a:p>
            <a:r>
              <a:rPr lang="cs-CZ" dirty="0" smtClean="0"/>
              <a:t>Nikola Hendrichová</a:t>
            </a:r>
            <a:endParaRPr lang="en-US" dirty="0"/>
          </a:p>
        </p:txBody>
      </p:sp>
      <p:pic>
        <p:nvPicPr>
          <p:cNvPr id="1026" name="Picture 2" descr="VÃ½sledek obrÃ¡zku pro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44" y="2710312"/>
            <a:ext cx="3048069" cy="264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Terciary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/>
              <a:t>Universities</a:t>
            </a:r>
            <a:endParaRPr lang="cs-CZ" sz="2000" b="1" dirty="0" smtClean="0"/>
          </a:p>
          <a:p>
            <a:r>
              <a:rPr lang="cs-CZ" sz="2000" dirty="0" smtClean="0"/>
              <a:t>Age 19 – 26 (</a:t>
            </a:r>
            <a:r>
              <a:rPr lang="cs-CZ" sz="2000" dirty="0" err="1" smtClean="0"/>
              <a:t>supported</a:t>
            </a:r>
            <a:r>
              <a:rPr lang="cs-CZ" sz="2000" dirty="0" smtClean="0"/>
              <a:t> by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)</a:t>
            </a:r>
          </a:p>
          <a:p>
            <a:r>
              <a:rPr lang="cs-CZ" sz="2000" dirty="0" err="1" smtClean="0"/>
              <a:t>Bachelor</a:t>
            </a:r>
            <a:r>
              <a:rPr lang="cs-CZ" sz="2000" dirty="0" smtClean="0"/>
              <a:t> </a:t>
            </a:r>
            <a:r>
              <a:rPr lang="cs-CZ" sz="2000" dirty="0" err="1" smtClean="0"/>
              <a:t>degree</a:t>
            </a:r>
            <a:r>
              <a:rPr lang="cs-CZ" sz="2000" dirty="0" smtClean="0"/>
              <a:t> </a:t>
            </a:r>
            <a:r>
              <a:rPr lang="cs-CZ" sz="2000" dirty="0" err="1" smtClean="0"/>
              <a:t>programmes</a:t>
            </a:r>
            <a:r>
              <a:rPr lang="cs-CZ" sz="2000" dirty="0" smtClean="0"/>
              <a:t> – 3 </a:t>
            </a:r>
            <a:r>
              <a:rPr lang="cs-CZ" sz="2000" dirty="0" err="1" smtClean="0"/>
              <a:t>years</a:t>
            </a:r>
            <a:r>
              <a:rPr lang="cs-CZ" sz="2000" dirty="0" smtClean="0"/>
              <a:t> (BA – Bc.)</a:t>
            </a:r>
          </a:p>
          <a:p>
            <a:r>
              <a:rPr lang="cs-CZ" sz="2000" dirty="0" smtClean="0"/>
              <a:t>Master </a:t>
            </a:r>
            <a:r>
              <a:rPr lang="cs-CZ" sz="2000" dirty="0" err="1" smtClean="0"/>
              <a:t>degree</a:t>
            </a:r>
            <a:r>
              <a:rPr lang="cs-CZ" sz="2000" dirty="0" smtClean="0"/>
              <a:t> </a:t>
            </a:r>
            <a:r>
              <a:rPr lang="cs-CZ" sz="2000" dirty="0" err="1" smtClean="0"/>
              <a:t>programmes</a:t>
            </a:r>
            <a:r>
              <a:rPr lang="cs-CZ" sz="2000" dirty="0" smtClean="0"/>
              <a:t> – 2 </a:t>
            </a:r>
            <a:r>
              <a:rPr lang="cs-CZ" sz="2000" dirty="0" err="1" smtClean="0"/>
              <a:t>years</a:t>
            </a:r>
            <a:r>
              <a:rPr lang="cs-CZ" sz="2000" dirty="0" smtClean="0"/>
              <a:t> (MA – Mgr., Ing.)</a:t>
            </a:r>
          </a:p>
          <a:p>
            <a:r>
              <a:rPr lang="cs-CZ" sz="2000" dirty="0" smtClean="0"/>
              <a:t>4 – 6 </a:t>
            </a:r>
            <a:r>
              <a:rPr lang="cs-CZ" sz="2000" dirty="0" err="1" smtClean="0"/>
              <a:t>years</a:t>
            </a:r>
            <a:r>
              <a:rPr lang="cs-CZ" sz="2000" dirty="0" smtClean="0"/>
              <a:t> – </a:t>
            </a:r>
            <a:r>
              <a:rPr lang="cs-CZ" sz="2000" dirty="0" err="1" smtClean="0"/>
              <a:t>primary</a:t>
            </a:r>
            <a:r>
              <a:rPr lang="cs-CZ" sz="2000" dirty="0" smtClean="0"/>
              <a:t> </a:t>
            </a:r>
            <a:r>
              <a:rPr lang="cs-CZ" sz="2000" dirty="0" err="1" smtClean="0"/>
              <a:t>teachers</a:t>
            </a:r>
            <a:r>
              <a:rPr lang="cs-CZ" sz="2000" dirty="0" smtClean="0"/>
              <a:t>, </a:t>
            </a:r>
            <a:r>
              <a:rPr lang="cs-CZ" sz="2000" dirty="0" err="1" smtClean="0"/>
              <a:t>doctors</a:t>
            </a:r>
            <a:r>
              <a:rPr lang="cs-CZ" sz="2000" dirty="0" smtClean="0"/>
              <a:t>, </a:t>
            </a:r>
            <a:r>
              <a:rPr lang="cs-CZ" sz="2000" dirty="0" err="1" smtClean="0"/>
              <a:t>lawyers</a:t>
            </a:r>
            <a:endParaRPr lang="cs-CZ" sz="2000" dirty="0" smtClean="0"/>
          </a:p>
          <a:p>
            <a:r>
              <a:rPr lang="cs-CZ" sz="2000" dirty="0" err="1" smtClean="0"/>
              <a:t>Various</a:t>
            </a:r>
            <a:r>
              <a:rPr lang="cs-CZ" sz="2000" dirty="0" smtClean="0"/>
              <a:t> </a:t>
            </a:r>
            <a:r>
              <a:rPr lang="cs-CZ" sz="2000" dirty="0" err="1" smtClean="0"/>
              <a:t>fields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study (</a:t>
            </a:r>
            <a:r>
              <a:rPr lang="cs-CZ" sz="2000" dirty="0" err="1" smtClean="0"/>
              <a:t>arts</a:t>
            </a:r>
            <a:r>
              <a:rPr lang="cs-CZ" sz="2000" dirty="0" smtClean="0"/>
              <a:t>, pedagogy, science, </a:t>
            </a:r>
            <a:r>
              <a:rPr lang="cs-CZ" sz="2000" dirty="0" err="1" smtClean="0"/>
              <a:t>ingeneering</a:t>
            </a:r>
            <a:r>
              <a:rPr lang="cs-CZ" sz="2000" dirty="0" smtClean="0"/>
              <a:t>, …)</a:t>
            </a:r>
          </a:p>
          <a:p>
            <a:r>
              <a:rPr lang="cs-CZ" sz="2000" dirty="0" smtClean="0"/>
              <a:t>Charles University in Prague, Masaryk University in Brno, </a:t>
            </a:r>
            <a:r>
              <a:rPr lang="cs-CZ" sz="2000" dirty="0" err="1" smtClean="0"/>
              <a:t>Technical</a:t>
            </a:r>
            <a:r>
              <a:rPr lang="cs-CZ" sz="2000" dirty="0" smtClean="0"/>
              <a:t> University </a:t>
            </a:r>
            <a:r>
              <a:rPr lang="cs-CZ" sz="2000" dirty="0" err="1" smtClean="0"/>
              <a:t>of</a:t>
            </a:r>
            <a:r>
              <a:rPr lang="cs-CZ" sz="2000" dirty="0" smtClean="0"/>
              <a:t> Liberec, … </a:t>
            </a:r>
          </a:p>
        </p:txBody>
      </p:sp>
      <p:pic>
        <p:nvPicPr>
          <p:cNvPr id="8194" name="Picture 2" descr="VÃ½sledek obrÃ¡zku pro masaryk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41" y="703286"/>
            <a:ext cx="3949607" cy="19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381432"/>
            <a:ext cx="9295332" cy="395405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Age </a:t>
            </a:r>
            <a:r>
              <a:rPr lang="cs-CZ" sz="2000" dirty="0" err="1" smtClean="0"/>
              <a:t>of</a:t>
            </a:r>
            <a:r>
              <a:rPr lang="cs-CZ" sz="2000" dirty="0" smtClean="0"/>
              <a:t> 3 – </a:t>
            </a:r>
            <a:r>
              <a:rPr lang="cs-CZ" sz="2000" dirty="0" err="1" smtClean="0"/>
              <a:t>nursery</a:t>
            </a:r>
            <a:r>
              <a:rPr lang="cs-CZ" sz="2000" dirty="0" smtClean="0"/>
              <a:t> </a:t>
            </a:r>
            <a:r>
              <a:rPr lang="cs-CZ" sz="2000" dirty="0" err="1" smtClean="0"/>
              <a:t>schools</a:t>
            </a:r>
            <a:r>
              <a:rPr lang="cs-CZ" sz="2000" dirty="0" smtClean="0"/>
              <a:t>, </a:t>
            </a:r>
            <a:r>
              <a:rPr lang="cs-CZ" sz="2000" dirty="0" err="1" smtClean="0"/>
              <a:t>playgroups</a:t>
            </a:r>
            <a:endParaRPr lang="cs-CZ" sz="2000" dirty="0" smtClean="0"/>
          </a:p>
          <a:p>
            <a:r>
              <a:rPr lang="cs-CZ" sz="2000" dirty="0" smtClean="0"/>
              <a:t>Age </a:t>
            </a:r>
            <a:r>
              <a:rPr lang="cs-CZ" sz="2000" dirty="0" err="1" smtClean="0"/>
              <a:t>of</a:t>
            </a:r>
            <a:r>
              <a:rPr lang="cs-CZ" sz="2000" dirty="0" smtClean="0"/>
              <a:t> 5 – </a:t>
            </a:r>
            <a:r>
              <a:rPr lang="cs-CZ" sz="2000" dirty="0" err="1" smtClean="0"/>
              <a:t>primary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(</a:t>
            </a:r>
            <a:r>
              <a:rPr lang="cs-CZ" sz="2000" dirty="0" err="1" smtClean="0"/>
              <a:t>zero</a:t>
            </a:r>
            <a:r>
              <a:rPr lang="cs-CZ" sz="2000" dirty="0" smtClean="0"/>
              <a:t> </a:t>
            </a:r>
            <a:r>
              <a:rPr lang="cs-CZ" sz="2000" dirty="0" err="1" smtClean="0"/>
              <a:t>year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Age </a:t>
            </a:r>
            <a:r>
              <a:rPr lang="cs-CZ" sz="2000" dirty="0" err="1" smtClean="0"/>
              <a:t>of</a:t>
            </a:r>
            <a:r>
              <a:rPr lang="cs-CZ" sz="2000" dirty="0" smtClean="0"/>
              <a:t> 6 – </a:t>
            </a:r>
            <a:r>
              <a:rPr lang="cs-CZ" sz="2000" dirty="0" err="1" smtClean="0"/>
              <a:t>primary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(1st </a:t>
            </a:r>
            <a:r>
              <a:rPr lang="cs-CZ" sz="2000" dirty="0" err="1" smtClean="0"/>
              <a:t>year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Age </a:t>
            </a:r>
            <a:r>
              <a:rPr lang="cs-CZ" sz="2000" dirty="0" err="1" smtClean="0"/>
              <a:t>of</a:t>
            </a:r>
            <a:r>
              <a:rPr lang="cs-CZ" sz="2000" dirty="0" smtClean="0"/>
              <a:t> 11 – </a:t>
            </a:r>
            <a:r>
              <a:rPr lang="cs-CZ" sz="2000" dirty="0" err="1" smtClean="0"/>
              <a:t>secondary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Age </a:t>
            </a:r>
            <a:r>
              <a:rPr lang="cs-CZ" sz="2000" dirty="0" err="1" smtClean="0"/>
              <a:t>of</a:t>
            </a:r>
            <a:r>
              <a:rPr lang="cs-CZ" sz="2000" dirty="0" smtClean="0"/>
              <a:t> 16 – GCSE (General </a:t>
            </a:r>
            <a:r>
              <a:rPr lang="cs-CZ" sz="2000" dirty="0" err="1" smtClean="0"/>
              <a:t>Certificate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Secondary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) – </a:t>
            </a:r>
            <a:r>
              <a:rPr lang="cs-CZ" sz="2000" dirty="0" err="1" smtClean="0"/>
              <a:t>exam</a:t>
            </a:r>
            <a:r>
              <a:rPr lang="cs-CZ" sz="2000" dirty="0" smtClean="0"/>
              <a:t> in 8 </a:t>
            </a:r>
            <a:r>
              <a:rPr lang="cs-CZ" sz="2000" dirty="0" err="1" smtClean="0"/>
              <a:t>or</a:t>
            </a:r>
            <a:r>
              <a:rPr lang="cs-CZ" sz="2000" dirty="0" smtClean="0"/>
              <a:t> 9 </a:t>
            </a:r>
            <a:r>
              <a:rPr lang="cs-CZ" sz="2000" dirty="0" err="1" smtClean="0"/>
              <a:t>subjects</a:t>
            </a:r>
            <a:endParaRPr lang="cs-CZ" sz="2000" dirty="0" smtClean="0"/>
          </a:p>
          <a:p>
            <a:r>
              <a:rPr lang="cs-CZ" sz="2000" dirty="0" smtClean="0"/>
              <a:t>Age </a:t>
            </a:r>
            <a:r>
              <a:rPr lang="cs-CZ" sz="2000" dirty="0" err="1" smtClean="0"/>
              <a:t>of</a:t>
            </a:r>
            <a:r>
              <a:rPr lang="cs-CZ" sz="2000" dirty="0" smtClean="0"/>
              <a:t> 16 – </a:t>
            </a:r>
            <a:r>
              <a:rPr lang="cs-CZ" sz="2000" dirty="0" err="1" smtClean="0"/>
              <a:t>can</a:t>
            </a:r>
            <a:r>
              <a:rPr lang="cs-CZ" sz="2000" dirty="0" smtClean="0"/>
              <a:t> </a:t>
            </a:r>
            <a:r>
              <a:rPr lang="cs-CZ" sz="2000" dirty="0" err="1" smtClean="0"/>
              <a:t>leave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continue</a:t>
            </a:r>
            <a:r>
              <a:rPr lang="cs-CZ" sz="2000" dirty="0" smtClean="0"/>
              <a:t> </a:t>
            </a:r>
            <a:r>
              <a:rPr lang="cs-CZ" sz="2000" dirty="0" err="1" smtClean="0"/>
              <a:t>studying</a:t>
            </a:r>
            <a:r>
              <a:rPr lang="cs-CZ" sz="2000" dirty="0" smtClean="0"/>
              <a:t> – a </a:t>
            </a:r>
            <a:r>
              <a:rPr lang="cs-CZ" sz="2000" dirty="0" err="1" smtClean="0"/>
              <a:t>sixth</a:t>
            </a:r>
            <a:r>
              <a:rPr lang="cs-CZ" sz="2000" dirty="0" smtClean="0"/>
              <a:t> </a:t>
            </a:r>
            <a:r>
              <a:rPr lang="cs-CZ" sz="2000" dirty="0" err="1" smtClean="0"/>
              <a:t>form</a:t>
            </a:r>
            <a:r>
              <a:rPr lang="cs-CZ" sz="2000" dirty="0" smtClean="0"/>
              <a:t> </a:t>
            </a:r>
            <a:r>
              <a:rPr lang="cs-CZ" sz="2000" dirty="0" err="1" smtClean="0"/>
              <a:t>college</a:t>
            </a:r>
            <a:r>
              <a:rPr lang="cs-CZ" sz="2000" dirty="0" smtClean="0"/>
              <a:t> (4 </a:t>
            </a:r>
            <a:r>
              <a:rPr lang="cs-CZ" sz="2000" dirty="0" err="1" smtClean="0"/>
              <a:t>subjects</a:t>
            </a:r>
            <a:r>
              <a:rPr lang="cs-CZ" sz="2000" dirty="0" smtClean="0"/>
              <a:t>, A-</a:t>
            </a:r>
            <a:r>
              <a:rPr lang="cs-CZ" sz="2000" dirty="0" err="1" smtClean="0"/>
              <a:t>level</a:t>
            </a:r>
            <a:r>
              <a:rPr lang="cs-CZ" sz="2000" dirty="0" smtClean="0"/>
              <a:t> </a:t>
            </a:r>
            <a:r>
              <a:rPr lang="cs-CZ" sz="2000" dirty="0" err="1" smtClean="0"/>
              <a:t>exams</a:t>
            </a:r>
            <a:r>
              <a:rPr lang="cs-CZ" sz="2000" dirty="0" smtClean="0"/>
              <a:t>) – </a:t>
            </a:r>
            <a:r>
              <a:rPr lang="cs-CZ" sz="2000" dirty="0" err="1" smtClean="0"/>
              <a:t>academic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practical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</a:t>
            </a:r>
            <a:endParaRPr lang="cs-CZ" sz="2000" dirty="0" smtClean="0"/>
          </a:p>
          <a:p>
            <a:r>
              <a:rPr lang="cs-CZ" sz="2000" dirty="0" smtClean="0"/>
              <a:t>Age </a:t>
            </a:r>
            <a:r>
              <a:rPr lang="cs-CZ" sz="2000" dirty="0" err="1" smtClean="0"/>
              <a:t>of</a:t>
            </a:r>
            <a:r>
              <a:rPr lang="cs-CZ" sz="2000" dirty="0" smtClean="0"/>
              <a:t> 18 – </a:t>
            </a:r>
            <a:r>
              <a:rPr lang="cs-CZ" sz="2000" dirty="0" err="1" smtClean="0"/>
              <a:t>universities</a:t>
            </a:r>
            <a:r>
              <a:rPr lang="cs-CZ" sz="2000" dirty="0" smtClean="0"/>
              <a:t> (BA, MA; </a:t>
            </a:r>
            <a:r>
              <a:rPr lang="cs-CZ" sz="2000" dirty="0" err="1" smtClean="0"/>
              <a:t>tuition</a:t>
            </a:r>
            <a:r>
              <a:rPr lang="cs-CZ" sz="2000" dirty="0" smtClean="0"/>
              <a:t> </a:t>
            </a:r>
            <a:r>
              <a:rPr lang="cs-CZ" sz="2000" dirty="0" err="1" smtClean="0"/>
              <a:t>fee</a:t>
            </a:r>
            <a:r>
              <a:rPr lang="cs-CZ" sz="2000" dirty="0" smtClean="0"/>
              <a:t>)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9218" name="Picture 2" descr="VÃ½sledek obrÃ¡zku pro gc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31" y="2100411"/>
            <a:ext cx="4310108" cy="188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facts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 smtClean="0"/>
              <a:t>Pupils</a:t>
            </a:r>
            <a:r>
              <a:rPr lang="cs-CZ" sz="2000" dirty="0" smtClean="0"/>
              <a:t> </a:t>
            </a:r>
            <a:r>
              <a:rPr lang="cs-CZ" sz="2000" dirty="0" err="1" smtClean="0"/>
              <a:t>wear</a:t>
            </a:r>
            <a:r>
              <a:rPr lang="cs-CZ" sz="2000" dirty="0" smtClean="0"/>
              <a:t> </a:t>
            </a:r>
            <a:r>
              <a:rPr lang="cs-CZ" sz="2000" dirty="0" err="1" smtClean="0"/>
              <a:t>uniforms</a:t>
            </a:r>
            <a:endParaRPr lang="cs-CZ" sz="2000" dirty="0" smtClean="0"/>
          </a:p>
          <a:p>
            <a:r>
              <a:rPr lang="cs-CZ" sz="2000" dirty="0" err="1" smtClean="0"/>
              <a:t>Pupils</a:t>
            </a:r>
            <a:r>
              <a:rPr lang="cs-CZ" sz="2000" dirty="0" smtClean="0"/>
              <a:t> </a:t>
            </a:r>
            <a:r>
              <a:rPr lang="cs-CZ" sz="2000" dirty="0" err="1" smtClean="0"/>
              <a:t>get</a:t>
            </a:r>
            <a:r>
              <a:rPr lang="cs-CZ" sz="2000" dirty="0" smtClean="0"/>
              <a:t> </a:t>
            </a:r>
            <a:r>
              <a:rPr lang="cs-CZ" sz="2000" dirty="0" err="1" smtClean="0"/>
              <a:t>letters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marks</a:t>
            </a:r>
            <a:r>
              <a:rPr lang="cs-CZ" sz="2000" dirty="0" smtClean="0"/>
              <a:t> (A – E, U </a:t>
            </a:r>
            <a:r>
              <a:rPr lang="cs-CZ" sz="2000" dirty="0" err="1" smtClean="0"/>
              <a:t>fail</a:t>
            </a:r>
            <a:r>
              <a:rPr lang="cs-CZ" sz="2000" dirty="0" smtClean="0"/>
              <a:t>)</a:t>
            </a:r>
          </a:p>
          <a:p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starts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nine</a:t>
            </a:r>
            <a:endParaRPr lang="cs-CZ" sz="2000" dirty="0" smtClean="0"/>
          </a:p>
          <a:p>
            <a:r>
              <a:rPr lang="cs-CZ" sz="2000" dirty="0" err="1" smtClean="0"/>
              <a:t>Schools</a:t>
            </a:r>
            <a:r>
              <a:rPr lang="cs-CZ" sz="2000" dirty="0" smtClean="0"/>
              <a:t> are public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private</a:t>
            </a:r>
            <a:endParaRPr lang="cs-CZ" sz="2000" dirty="0" smtClean="0"/>
          </a:p>
          <a:p>
            <a:r>
              <a:rPr lang="cs-CZ" sz="2000" dirty="0" err="1" smtClean="0"/>
              <a:t>Schools</a:t>
            </a:r>
            <a:r>
              <a:rPr lang="cs-CZ" sz="2000" dirty="0" smtClean="0"/>
              <a:t> </a:t>
            </a:r>
            <a:r>
              <a:rPr lang="cs-CZ" sz="2000" dirty="0" err="1" smtClean="0"/>
              <a:t>follow</a:t>
            </a:r>
            <a:r>
              <a:rPr lang="cs-CZ" sz="2000" dirty="0" smtClean="0"/>
              <a:t> a </a:t>
            </a:r>
            <a:r>
              <a:rPr lang="cs-CZ" sz="2000" dirty="0" err="1" smtClean="0"/>
              <a:t>prescribed</a:t>
            </a:r>
            <a:r>
              <a:rPr lang="cs-CZ" sz="2000" dirty="0" smtClean="0"/>
              <a:t> </a:t>
            </a:r>
            <a:r>
              <a:rPr lang="cs-CZ" sz="2000" dirty="0" err="1" smtClean="0"/>
              <a:t>national</a:t>
            </a:r>
            <a:r>
              <a:rPr lang="cs-CZ" sz="2000" dirty="0" smtClean="0"/>
              <a:t> curriculum</a:t>
            </a:r>
          </a:p>
          <a:p>
            <a:r>
              <a:rPr lang="cs-CZ" sz="2000" dirty="0" err="1" smtClean="0"/>
              <a:t>Boarding</a:t>
            </a:r>
            <a:r>
              <a:rPr lang="cs-CZ" sz="2000" dirty="0" smtClean="0"/>
              <a:t> </a:t>
            </a:r>
            <a:r>
              <a:rPr lang="cs-CZ" sz="2000" dirty="0" err="1" smtClean="0"/>
              <a:t>schools</a:t>
            </a:r>
            <a:endParaRPr lang="cs-CZ" sz="2000" dirty="0" smtClean="0"/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10242" name="Picture 2" descr="VÃ½sledek obrÃ¡zku pro uk school unifo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8" y="3618412"/>
            <a:ext cx="3664627" cy="27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26824"/>
            <a:ext cx="10722429" cy="48053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Age 3 </a:t>
            </a:r>
            <a:r>
              <a:rPr lang="cs-CZ" sz="2000" dirty="0" err="1" smtClean="0"/>
              <a:t>or</a:t>
            </a:r>
            <a:r>
              <a:rPr lang="cs-CZ" sz="2000" dirty="0" smtClean="0"/>
              <a:t> 4 – </a:t>
            </a:r>
            <a:r>
              <a:rPr lang="cs-CZ" sz="2000" dirty="0" err="1" smtClean="0"/>
              <a:t>paid</a:t>
            </a:r>
            <a:r>
              <a:rPr lang="cs-CZ" sz="2000" dirty="0" smtClean="0"/>
              <a:t> </a:t>
            </a:r>
            <a:r>
              <a:rPr lang="cs-CZ" sz="2000" dirty="0" err="1" smtClean="0"/>
              <a:t>pre-school</a:t>
            </a:r>
            <a:endParaRPr lang="cs-CZ" sz="2000" dirty="0" smtClean="0"/>
          </a:p>
          <a:p>
            <a:r>
              <a:rPr lang="cs-CZ" sz="2000" dirty="0" smtClean="0"/>
              <a:t>Age </a:t>
            </a:r>
            <a:r>
              <a:rPr lang="cs-CZ" sz="2000" dirty="0" err="1" smtClean="0"/>
              <a:t>of</a:t>
            </a:r>
            <a:r>
              <a:rPr lang="cs-CZ" sz="2000" dirty="0" smtClean="0"/>
              <a:t> 5 - 6 – </a:t>
            </a:r>
            <a:r>
              <a:rPr lang="cs-CZ" sz="2000" dirty="0" err="1" smtClean="0"/>
              <a:t>kindergarten</a:t>
            </a:r>
            <a:endParaRPr lang="cs-CZ" sz="2000" dirty="0" smtClean="0"/>
          </a:p>
          <a:p>
            <a:r>
              <a:rPr lang="cs-CZ" sz="2000" dirty="0" smtClean="0"/>
              <a:t>Age </a:t>
            </a:r>
            <a:r>
              <a:rPr lang="cs-CZ" sz="2000" dirty="0" err="1" smtClean="0"/>
              <a:t>of</a:t>
            </a:r>
            <a:r>
              <a:rPr lang="cs-CZ" sz="2000" dirty="0" smtClean="0"/>
              <a:t> 6 – </a:t>
            </a:r>
            <a:r>
              <a:rPr lang="cs-CZ" sz="2000" dirty="0" err="1" smtClean="0"/>
              <a:t>elementary</a:t>
            </a:r>
            <a:r>
              <a:rPr lang="cs-CZ" sz="2000" dirty="0" smtClean="0"/>
              <a:t>/grade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– 5 </a:t>
            </a:r>
            <a:r>
              <a:rPr lang="cs-CZ" sz="2000" dirty="0" err="1" smtClean="0"/>
              <a:t>grades</a:t>
            </a:r>
            <a:r>
              <a:rPr lang="cs-CZ" sz="2000" dirty="0" smtClean="0"/>
              <a:t>; curriculum </a:t>
            </a:r>
            <a:r>
              <a:rPr lang="cs-CZ" sz="2000" dirty="0" err="1" smtClean="0"/>
              <a:t>determined</a:t>
            </a:r>
            <a:r>
              <a:rPr lang="cs-CZ" sz="2000" dirty="0" smtClean="0"/>
              <a:t> by a </a:t>
            </a:r>
            <a:r>
              <a:rPr lang="cs-CZ" sz="2000" dirty="0" err="1" smtClean="0"/>
              <a:t>district</a:t>
            </a:r>
            <a:r>
              <a:rPr lang="cs-CZ" sz="2000" dirty="0" smtClean="0"/>
              <a:t>, basic </a:t>
            </a:r>
            <a:r>
              <a:rPr lang="cs-CZ" sz="2000" dirty="0" err="1" smtClean="0"/>
              <a:t>subjects</a:t>
            </a:r>
            <a:r>
              <a:rPr lang="cs-CZ" sz="2000" dirty="0" smtClean="0"/>
              <a:t> – </a:t>
            </a:r>
            <a:r>
              <a:rPr lang="cs-CZ" sz="2000" dirty="0" err="1" smtClean="0"/>
              <a:t>English</a:t>
            </a:r>
            <a:r>
              <a:rPr lang="cs-CZ" sz="2000" dirty="0" smtClean="0"/>
              <a:t>, </a:t>
            </a:r>
            <a:r>
              <a:rPr lang="cs-CZ" sz="2000" dirty="0" err="1" smtClean="0"/>
              <a:t>Maths</a:t>
            </a:r>
            <a:r>
              <a:rPr lang="cs-CZ" sz="2000" dirty="0" smtClean="0"/>
              <a:t>, science</a:t>
            </a:r>
          </a:p>
          <a:p>
            <a:r>
              <a:rPr lang="cs-CZ" sz="2000" dirty="0" smtClean="0"/>
              <a:t>Age </a:t>
            </a:r>
            <a:r>
              <a:rPr lang="cs-CZ" sz="2000" dirty="0" err="1" smtClean="0"/>
              <a:t>of</a:t>
            </a:r>
            <a:r>
              <a:rPr lang="cs-CZ" sz="2000" dirty="0" smtClean="0"/>
              <a:t> 11 – Junior </a:t>
            </a:r>
            <a:r>
              <a:rPr lang="cs-CZ" sz="2000" dirty="0" err="1" smtClean="0"/>
              <a:t>High</a:t>
            </a:r>
            <a:r>
              <a:rPr lang="cs-CZ" sz="2000" dirty="0" smtClean="0"/>
              <a:t>/</a:t>
            </a:r>
            <a:r>
              <a:rPr lang="cs-CZ" sz="2000" dirty="0" err="1" smtClean="0"/>
              <a:t>middle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Age </a:t>
            </a:r>
            <a:r>
              <a:rPr lang="cs-CZ" sz="2000" dirty="0" err="1" smtClean="0"/>
              <a:t>of</a:t>
            </a:r>
            <a:r>
              <a:rPr lang="cs-CZ" sz="2000" dirty="0" smtClean="0"/>
              <a:t> 15 – </a:t>
            </a:r>
            <a:r>
              <a:rPr lang="cs-CZ" sz="2000" dirty="0" err="1"/>
              <a:t>H</a:t>
            </a:r>
            <a:r>
              <a:rPr lang="cs-CZ" sz="2000" dirty="0" err="1" smtClean="0"/>
              <a:t>igh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(4 </a:t>
            </a:r>
            <a:r>
              <a:rPr lang="cs-CZ" sz="2000" dirty="0" err="1" smtClean="0"/>
              <a:t>grades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special</a:t>
            </a:r>
            <a:r>
              <a:rPr lang="cs-CZ" sz="2000" dirty="0" smtClean="0"/>
              <a:t> </a:t>
            </a:r>
            <a:r>
              <a:rPr lang="cs-CZ" sz="2000" dirty="0" err="1" smtClean="0"/>
              <a:t>names</a:t>
            </a:r>
            <a:r>
              <a:rPr lang="cs-CZ" sz="2000" dirty="0" smtClean="0"/>
              <a:t>) – </a:t>
            </a:r>
            <a:r>
              <a:rPr lang="cs-CZ" sz="2000" dirty="0" err="1" smtClean="0"/>
              <a:t>academic</a:t>
            </a:r>
            <a:r>
              <a:rPr lang="cs-CZ" sz="2000" dirty="0" smtClean="0"/>
              <a:t> and </a:t>
            </a:r>
            <a:r>
              <a:rPr lang="cs-CZ" sz="2000" dirty="0" err="1" smtClean="0"/>
              <a:t>vocational</a:t>
            </a:r>
            <a:endParaRPr lang="cs-CZ" sz="2000" dirty="0" smtClean="0"/>
          </a:p>
          <a:p>
            <a:r>
              <a:rPr lang="cs-CZ" sz="2000" dirty="0" smtClean="0"/>
              <a:t>3rd grade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high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– SAT (</a:t>
            </a:r>
            <a:r>
              <a:rPr lang="cs-CZ" sz="2000" dirty="0" err="1" smtClean="0"/>
              <a:t>Scholastic</a:t>
            </a:r>
            <a:r>
              <a:rPr lang="cs-CZ" sz="2000" dirty="0" smtClean="0"/>
              <a:t> </a:t>
            </a:r>
            <a:r>
              <a:rPr lang="cs-CZ" sz="2000" dirty="0" err="1" smtClean="0"/>
              <a:t>Aptitute</a:t>
            </a:r>
            <a:r>
              <a:rPr lang="cs-CZ" sz="2000" dirty="0" smtClean="0"/>
              <a:t> Test) – </a:t>
            </a:r>
            <a:r>
              <a:rPr lang="cs-CZ" sz="2000" dirty="0" err="1" smtClean="0"/>
              <a:t>measures</a:t>
            </a:r>
            <a:r>
              <a:rPr lang="cs-CZ" sz="2000" dirty="0" smtClean="0"/>
              <a:t> </a:t>
            </a:r>
            <a:r>
              <a:rPr lang="cs-CZ" sz="2000" dirty="0" err="1" smtClean="0"/>
              <a:t>possible</a:t>
            </a:r>
            <a:r>
              <a:rPr lang="cs-CZ" sz="2000" dirty="0" smtClean="0"/>
              <a:t> </a:t>
            </a:r>
            <a:r>
              <a:rPr lang="cs-CZ" sz="2000" dirty="0" err="1" smtClean="0"/>
              <a:t>success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/>
              <a:t> </a:t>
            </a:r>
            <a:r>
              <a:rPr lang="cs-CZ" sz="2000" dirty="0" err="1" smtClean="0"/>
              <a:t>passing</a:t>
            </a:r>
            <a:r>
              <a:rPr lang="cs-CZ" sz="2000" dirty="0" smtClean="0"/>
              <a:t> </a:t>
            </a:r>
            <a:r>
              <a:rPr lang="cs-CZ" sz="2000" dirty="0" err="1" smtClean="0"/>
              <a:t>entrance</a:t>
            </a:r>
            <a:r>
              <a:rPr lang="cs-CZ" sz="2000" dirty="0" smtClean="0"/>
              <a:t> </a:t>
            </a:r>
            <a:r>
              <a:rPr lang="cs-CZ" sz="2000" dirty="0" err="1" smtClean="0"/>
              <a:t>exams</a:t>
            </a:r>
            <a:r>
              <a:rPr lang="cs-CZ" sz="2000" dirty="0" smtClean="0"/>
              <a:t> to university</a:t>
            </a:r>
          </a:p>
          <a:p>
            <a:r>
              <a:rPr lang="cs-CZ" sz="2000" dirty="0" err="1" smtClean="0"/>
              <a:t>Completion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high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– </a:t>
            </a:r>
            <a:r>
              <a:rPr lang="cs-CZ" sz="2000" dirty="0" err="1" smtClean="0"/>
              <a:t>celebrated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a </a:t>
            </a:r>
            <a:r>
              <a:rPr lang="cs-CZ" sz="2000" dirty="0" err="1" smtClean="0"/>
              <a:t>graduation</a:t>
            </a:r>
            <a:r>
              <a:rPr lang="cs-CZ" sz="2000" dirty="0" smtClean="0"/>
              <a:t> </a:t>
            </a:r>
            <a:r>
              <a:rPr lang="cs-CZ" sz="2000" dirty="0" err="1" smtClean="0"/>
              <a:t>ceremony</a:t>
            </a:r>
            <a:endParaRPr lang="cs-CZ" sz="2000" dirty="0" smtClean="0"/>
          </a:p>
          <a:p>
            <a:r>
              <a:rPr lang="cs-CZ" sz="2000" dirty="0" err="1" smtClean="0"/>
              <a:t>Universities</a:t>
            </a:r>
            <a:r>
              <a:rPr lang="cs-CZ" sz="2000" dirty="0" smtClean="0"/>
              <a:t> and </a:t>
            </a:r>
            <a:r>
              <a:rPr lang="cs-CZ" sz="2000" dirty="0" err="1" smtClean="0"/>
              <a:t>colleges</a:t>
            </a:r>
            <a:r>
              <a:rPr lang="cs-CZ" sz="2000" dirty="0" smtClean="0"/>
              <a:t> – </a:t>
            </a:r>
            <a:r>
              <a:rPr lang="cs-CZ" sz="2000" dirty="0" err="1" smtClean="0"/>
              <a:t>Yale</a:t>
            </a:r>
            <a:r>
              <a:rPr lang="cs-CZ" sz="2000" dirty="0" smtClean="0"/>
              <a:t>, Harvard (Ivy </a:t>
            </a:r>
            <a:r>
              <a:rPr lang="cs-CZ" sz="2000" dirty="0" err="1" smtClean="0"/>
              <a:t>League</a:t>
            </a:r>
            <a:r>
              <a:rPr lang="cs-CZ" sz="2000" dirty="0" smtClean="0"/>
              <a:t> </a:t>
            </a:r>
            <a:r>
              <a:rPr lang="cs-CZ" sz="2000" dirty="0" err="1" smtClean="0"/>
              <a:t>schools</a:t>
            </a:r>
            <a:r>
              <a:rPr lang="cs-CZ" sz="2000" dirty="0" smtClean="0"/>
              <a:t>)</a:t>
            </a:r>
          </a:p>
          <a:p>
            <a:endParaRPr lang="en-US" dirty="0"/>
          </a:p>
        </p:txBody>
      </p:sp>
      <p:pic>
        <p:nvPicPr>
          <p:cNvPr id="11266" name="Picture 2" descr="VÃ½sledek obrÃ¡zku pro usa gradu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2" y="1169518"/>
            <a:ext cx="2608943" cy="18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facts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 smtClean="0"/>
              <a:t>Morning</a:t>
            </a:r>
            <a:r>
              <a:rPr lang="cs-CZ" sz="2000" dirty="0" smtClean="0"/>
              <a:t> </a:t>
            </a:r>
            <a:r>
              <a:rPr lang="cs-CZ" sz="2000" dirty="0" err="1" smtClean="0"/>
              <a:t>routine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Pledge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Allegiance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Public (</a:t>
            </a:r>
            <a:r>
              <a:rPr lang="cs-CZ" sz="2000" dirty="0" err="1" smtClean="0"/>
              <a:t>mostly</a:t>
            </a:r>
            <a:r>
              <a:rPr lang="cs-CZ" sz="2000" dirty="0" smtClean="0"/>
              <a:t>)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private</a:t>
            </a:r>
            <a:r>
              <a:rPr lang="cs-CZ" sz="2000" dirty="0" smtClean="0"/>
              <a:t> </a:t>
            </a:r>
            <a:r>
              <a:rPr lang="cs-CZ" sz="2000" dirty="0" err="1" smtClean="0"/>
              <a:t>schools</a:t>
            </a:r>
            <a:endParaRPr lang="cs-CZ" sz="2000" dirty="0" smtClean="0"/>
          </a:p>
          <a:p>
            <a:r>
              <a:rPr lang="cs-CZ" sz="2000" dirty="0" err="1" smtClean="0"/>
              <a:t>Grading</a:t>
            </a:r>
            <a:r>
              <a:rPr lang="cs-CZ" sz="2000" dirty="0" smtClean="0"/>
              <a:t> </a:t>
            </a:r>
            <a:r>
              <a:rPr lang="cs-CZ" sz="2000" dirty="0" err="1" smtClean="0"/>
              <a:t>system</a:t>
            </a:r>
            <a:r>
              <a:rPr lang="cs-CZ" sz="2000" dirty="0" smtClean="0"/>
              <a:t> – A – D, F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fail</a:t>
            </a:r>
            <a:endParaRPr lang="cs-CZ" sz="2000" dirty="0" smtClean="0"/>
          </a:p>
          <a:p>
            <a:r>
              <a:rPr lang="cs-CZ" sz="2000" dirty="0" err="1" smtClean="0"/>
              <a:t>Testing</a:t>
            </a:r>
            <a:r>
              <a:rPr lang="cs-CZ" sz="2000" dirty="0" smtClean="0"/>
              <a:t> in </a:t>
            </a:r>
            <a:r>
              <a:rPr lang="cs-CZ" sz="2000" dirty="0" err="1" smtClean="0"/>
              <a:t>quizzes</a:t>
            </a:r>
            <a:r>
              <a:rPr lang="cs-CZ" sz="2000" dirty="0" smtClean="0"/>
              <a:t>, </a:t>
            </a:r>
            <a:r>
              <a:rPr lang="cs-CZ" sz="2000" dirty="0" err="1" smtClean="0"/>
              <a:t>essays</a:t>
            </a:r>
            <a:r>
              <a:rPr lang="cs-CZ" sz="2000" dirty="0" smtClean="0"/>
              <a:t>, </a:t>
            </a:r>
            <a:r>
              <a:rPr lang="cs-CZ" sz="2000" dirty="0" err="1" smtClean="0"/>
              <a:t>other</a:t>
            </a:r>
            <a:r>
              <a:rPr lang="cs-CZ" sz="2000" dirty="0" smtClean="0"/>
              <a:t> </a:t>
            </a:r>
            <a:r>
              <a:rPr lang="cs-CZ" sz="2000" dirty="0" err="1" smtClean="0"/>
              <a:t>projects</a:t>
            </a:r>
            <a:endParaRPr lang="cs-CZ" sz="2000" dirty="0" smtClean="0"/>
          </a:p>
          <a:p>
            <a:endParaRPr lang="en-US" dirty="0"/>
          </a:p>
        </p:txBody>
      </p:sp>
      <p:pic>
        <p:nvPicPr>
          <p:cNvPr id="12290" name="Picture 2" descr="VÃ½sledek obrÃ¡zku pro pledge of allegi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29" y="2777648"/>
            <a:ext cx="3977039" cy="306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9457" y="757011"/>
            <a:ext cx="10515600" cy="1325563"/>
          </a:xfrm>
        </p:spPr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Czech, </a:t>
            </a:r>
            <a:r>
              <a:rPr lang="cs-CZ" dirty="0" err="1" smtClean="0"/>
              <a:t>British</a:t>
            </a:r>
            <a:r>
              <a:rPr lang="cs-CZ" dirty="0" smtClean="0"/>
              <a:t> and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schooling</a:t>
            </a:r>
            <a:r>
              <a:rPr lang="cs-CZ" dirty="0" smtClean="0"/>
              <a:t>? </a:t>
            </a:r>
            <a:endParaRPr lang="en-US" dirty="0"/>
          </a:p>
        </p:txBody>
      </p:sp>
      <p:pic>
        <p:nvPicPr>
          <p:cNvPr id="13314" name="Picture 2" descr="VÃ½sledek obrÃ¡zku pro czech and british school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63" y="2962797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http://www.bridge-online.cz/wp-content/uploads/2016/09/27_education_uk_usa_cr.pdf</a:t>
            </a:r>
            <a:endParaRPr lang="cs-CZ" dirty="0" smtClean="0"/>
          </a:p>
          <a:p>
            <a:r>
              <a:rPr lang="cs-CZ" dirty="0" smtClean="0"/>
              <a:t>Images.google.com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0503"/>
            <a:ext cx="10515600" cy="4152219"/>
          </a:xfrm>
        </p:spPr>
        <p:txBody>
          <a:bodyPr/>
          <a:lstStyle/>
          <a:p>
            <a:r>
              <a:rPr lang="cs-CZ" sz="2000" dirty="0" err="1" smtClean="0"/>
              <a:t>Levels</a:t>
            </a:r>
            <a:endParaRPr lang="cs-CZ" sz="2000" dirty="0" smtClean="0"/>
          </a:p>
          <a:p>
            <a:r>
              <a:rPr lang="cs-CZ" sz="2000" dirty="0" smtClean="0"/>
              <a:t>Age</a:t>
            </a:r>
          </a:p>
          <a:p>
            <a:r>
              <a:rPr lang="cs-CZ" sz="2000" dirty="0" err="1" smtClean="0"/>
              <a:t>Lenght</a:t>
            </a:r>
            <a:endParaRPr lang="cs-CZ" sz="2000" dirty="0" smtClean="0"/>
          </a:p>
          <a:p>
            <a:r>
              <a:rPr lang="cs-CZ" sz="2000" dirty="0" err="1" smtClean="0"/>
              <a:t>Types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schools</a:t>
            </a:r>
            <a:endParaRPr lang="cs-CZ" sz="2000" dirty="0" smtClean="0"/>
          </a:p>
          <a:p>
            <a:r>
              <a:rPr lang="cs-CZ" sz="2000" dirty="0" err="1" smtClean="0"/>
              <a:t>Educational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content</a:t>
            </a:r>
            <a:r>
              <a:rPr lang="cs-CZ" sz="2000" dirty="0" smtClean="0"/>
              <a:t> (</a:t>
            </a:r>
            <a:r>
              <a:rPr lang="cs-CZ" sz="2000" dirty="0" err="1" smtClean="0"/>
              <a:t>subjects</a:t>
            </a:r>
            <a:r>
              <a:rPr lang="cs-CZ" sz="2000" dirty="0" smtClean="0"/>
              <a:t>)</a:t>
            </a:r>
          </a:p>
          <a:p>
            <a:r>
              <a:rPr lang="cs-CZ" sz="2000" dirty="0" err="1" smtClean="0"/>
              <a:t>Exams</a:t>
            </a:r>
            <a:endParaRPr lang="cs-CZ" sz="2000" dirty="0" smtClean="0"/>
          </a:p>
          <a:p>
            <a:r>
              <a:rPr lang="cs-CZ" sz="2000" dirty="0" smtClean="0"/>
              <a:t>….</a:t>
            </a:r>
          </a:p>
          <a:p>
            <a:endParaRPr lang="cs-CZ" dirty="0" smtClean="0"/>
          </a:p>
        </p:txBody>
      </p:sp>
      <p:sp>
        <p:nvSpPr>
          <p:cNvPr id="4" name="AutoShape 2" descr="VÃ½sledek obrÃ¡zku pro czec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Ã½sledek obrÃ¡zku pro czech 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SouvisejÃ­cÃ­ obrÃ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67" y="2991394"/>
            <a:ext cx="3856742" cy="25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Vocabulary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99509"/>
            <a:ext cx="10515600" cy="3577454"/>
          </a:xfrm>
        </p:spPr>
        <p:txBody>
          <a:bodyPr numCol="2">
            <a:normAutofit/>
          </a:bodyPr>
          <a:lstStyle/>
          <a:p>
            <a:r>
              <a:rPr lang="cs-CZ" sz="2000" dirty="0" err="1" smtClean="0"/>
              <a:t>Nursery</a:t>
            </a:r>
            <a:r>
              <a:rPr lang="cs-CZ" sz="2000" dirty="0" smtClean="0"/>
              <a:t>, </a:t>
            </a:r>
            <a:r>
              <a:rPr lang="cs-CZ" sz="2000" dirty="0" err="1" smtClean="0"/>
              <a:t>kindergarten</a:t>
            </a:r>
            <a:r>
              <a:rPr lang="cs-CZ" sz="2000" dirty="0" smtClean="0"/>
              <a:t>, </a:t>
            </a:r>
            <a:r>
              <a:rPr lang="cs-CZ" sz="2000" dirty="0" err="1" smtClean="0"/>
              <a:t>playgroup</a:t>
            </a:r>
            <a:endParaRPr lang="cs-CZ" sz="2000" dirty="0" smtClean="0"/>
          </a:p>
          <a:p>
            <a:r>
              <a:rPr lang="cs-CZ" sz="2000" dirty="0" smtClean="0"/>
              <a:t>Grade, </a:t>
            </a:r>
            <a:r>
              <a:rPr lang="cs-CZ" sz="2000" dirty="0" err="1" smtClean="0"/>
              <a:t>year</a:t>
            </a:r>
            <a:endParaRPr lang="cs-CZ" sz="2000" dirty="0" smtClean="0"/>
          </a:p>
          <a:p>
            <a:r>
              <a:rPr lang="cs-CZ" sz="2000" dirty="0" err="1" smtClean="0"/>
              <a:t>Pupils</a:t>
            </a:r>
            <a:endParaRPr lang="cs-CZ" sz="2000" dirty="0" smtClean="0"/>
          </a:p>
          <a:p>
            <a:r>
              <a:rPr lang="cs-CZ" sz="2000" dirty="0" smtClean="0"/>
              <a:t>Report </a:t>
            </a:r>
            <a:r>
              <a:rPr lang="cs-CZ" sz="2000" dirty="0" err="1" smtClean="0"/>
              <a:t>card</a:t>
            </a:r>
            <a:r>
              <a:rPr lang="cs-CZ" sz="2000" dirty="0" smtClean="0"/>
              <a:t> </a:t>
            </a:r>
          </a:p>
          <a:p>
            <a:r>
              <a:rPr lang="cs-CZ" sz="2000" dirty="0" err="1" smtClean="0"/>
              <a:t>Apprentice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endParaRPr lang="cs-CZ" sz="2000" dirty="0" smtClean="0"/>
          </a:p>
          <a:p>
            <a:r>
              <a:rPr lang="cs-CZ" sz="2000" dirty="0" err="1" smtClean="0"/>
              <a:t>Entrance</a:t>
            </a:r>
            <a:r>
              <a:rPr lang="cs-CZ" sz="2000" dirty="0" smtClean="0"/>
              <a:t> </a:t>
            </a:r>
            <a:r>
              <a:rPr lang="cs-CZ" sz="2000" dirty="0" err="1" smtClean="0"/>
              <a:t>exams</a:t>
            </a:r>
            <a:endParaRPr lang="cs-CZ" sz="2000" dirty="0" smtClean="0"/>
          </a:p>
          <a:p>
            <a:r>
              <a:rPr lang="cs-CZ" sz="2000" dirty="0" err="1" smtClean="0"/>
              <a:t>Crafts</a:t>
            </a:r>
            <a:endParaRPr lang="cs-CZ" sz="2000" dirty="0" smtClean="0"/>
          </a:p>
          <a:p>
            <a:r>
              <a:rPr lang="cs-CZ" sz="2000" dirty="0" err="1" smtClean="0"/>
              <a:t>Vocational</a:t>
            </a:r>
            <a:r>
              <a:rPr lang="cs-CZ" sz="2000" dirty="0" smtClean="0"/>
              <a:t> </a:t>
            </a:r>
          </a:p>
          <a:p>
            <a:r>
              <a:rPr lang="cs-CZ" sz="2000" dirty="0" err="1" smtClean="0"/>
              <a:t>National</a:t>
            </a:r>
            <a:r>
              <a:rPr lang="cs-CZ" sz="2000" dirty="0" smtClean="0"/>
              <a:t> curriculum</a:t>
            </a:r>
          </a:p>
          <a:p>
            <a:r>
              <a:rPr lang="cs-CZ" sz="2000" dirty="0" err="1" smtClean="0"/>
              <a:t>Arts</a:t>
            </a:r>
            <a:endParaRPr lang="cs-CZ" sz="2000" dirty="0"/>
          </a:p>
          <a:p>
            <a:r>
              <a:rPr lang="cs-CZ" sz="2000" dirty="0" err="1" smtClean="0"/>
              <a:t>Tuition</a:t>
            </a:r>
            <a:r>
              <a:rPr lang="cs-CZ" sz="2000" dirty="0" smtClean="0"/>
              <a:t> </a:t>
            </a:r>
            <a:r>
              <a:rPr lang="cs-CZ" sz="2000" dirty="0" err="1" smtClean="0"/>
              <a:t>fees</a:t>
            </a:r>
            <a:endParaRPr lang="cs-CZ" sz="2000" dirty="0" smtClean="0"/>
          </a:p>
          <a:p>
            <a:r>
              <a:rPr lang="cs-CZ" sz="2000" dirty="0" err="1" smtClean="0"/>
              <a:t>Aptitude</a:t>
            </a:r>
            <a:r>
              <a:rPr lang="cs-CZ" sz="2000" dirty="0" smtClean="0"/>
              <a:t> test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76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481943"/>
            <a:ext cx="8825659" cy="353785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err="1" smtClean="0"/>
              <a:t>Levels</a:t>
            </a:r>
            <a:endParaRPr lang="cs-CZ" sz="2000" b="1" dirty="0" smtClean="0"/>
          </a:p>
          <a:p>
            <a:r>
              <a:rPr lang="cs-CZ" sz="2000" dirty="0" err="1" smtClean="0"/>
              <a:t>Pre-school</a:t>
            </a:r>
            <a:endParaRPr lang="cs-CZ" sz="2000" dirty="0" smtClean="0"/>
          </a:p>
          <a:p>
            <a:r>
              <a:rPr lang="cs-CZ" sz="2000" dirty="0" err="1" smtClean="0"/>
              <a:t>Primary</a:t>
            </a:r>
            <a:endParaRPr lang="cs-CZ" sz="2000" dirty="0" smtClean="0"/>
          </a:p>
          <a:p>
            <a:r>
              <a:rPr lang="cs-CZ" sz="2000" dirty="0" err="1" smtClean="0"/>
              <a:t>Secondary</a:t>
            </a:r>
            <a:endParaRPr lang="cs-CZ" sz="2000" dirty="0" smtClean="0"/>
          </a:p>
          <a:p>
            <a:r>
              <a:rPr lang="cs-CZ" sz="2000" dirty="0" err="1" smtClean="0"/>
              <a:t>Terciary</a:t>
            </a:r>
            <a:endParaRPr lang="cs-CZ" sz="20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419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Pre-school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351314"/>
            <a:ext cx="8825659" cy="3668486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Nursery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, </a:t>
            </a:r>
            <a:r>
              <a:rPr lang="cs-CZ" sz="2000" dirty="0" err="1" smtClean="0"/>
              <a:t>kindergarten</a:t>
            </a:r>
            <a:endParaRPr lang="cs-CZ" sz="2000" dirty="0"/>
          </a:p>
          <a:p>
            <a:r>
              <a:rPr lang="cs-CZ" sz="2000" dirty="0" smtClean="0"/>
              <a:t>3 – 6 </a:t>
            </a:r>
            <a:r>
              <a:rPr lang="cs-CZ" sz="2000" dirty="0" err="1" smtClean="0"/>
              <a:t>yo</a:t>
            </a:r>
            <a:r>
              <a:rPr lang="cs-CZ" sz="2000" dirty="0" smtClean="0"/>
              <a:t>, </a:t>
            </a:r>
            <a:r>
              <a:rPr lang="cs-CZ" sz="2000" dirty="0" err="1" smtClean="0"/>
              <a:t>obligatory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5</a:t>
            </a:r>
          </a:p>
          <a:p>
            <a:r>
              <a:rPr lang="cs-CZ" sz="2000" dirty="0" err="1" smtClean="0"/>
              <a:t>Learning</a:t>
            </a:r>
            <a:r>
              <a:rPr lang="cs-CZ" sz="2000" dirty="0" smtClean="0"/>
              <a:t> </a:t>
            </a:r>
            <a:r>
              <a:rPr lang="cs-CZ" sz="2000" dirty="0" err="1" smtClean="0"/>
              <a:t>through</a:t>
            </a:r>
            <a:r>
              <a:rPr lang="cs-CZ" sz="2000" dirty="0" smtClean="0"/>
              <a:t> </a:t>
            </a:r>
            <a:r>
              <a:rPr lang="cs-CZ" sz="2000" dirty="0" err="1" smtClean="0"/>
              <a:t>games</a:t>
            </a:r>
            <a:r>
              <a:rPr lang="cs-CZ" sz="2000" dirty="0" smtClean="0"/>
              <a:t>, </a:t>
            </a:r>
            <a:r>
              <a:rPr lang="cs-CZ" sz="2000" dirty="0" err="1" smtClean="0"/>
              <a:t>songs</a:t>
            </a:r>
            <a:r>
              <a:rPr lang="cs-CZ" sz="2000" dirty="0" smtClean="0"/>
              <a:t> and </a:t>
            </a:r>
            <a:r>
              <a:rPr lang="cs-CZ" sz="2000" dirty="0" err="1" smtClean="0"/>
              <a:t>chants</a:t>
            </a:r>
            <a:r>
              <a:rPr lang="cs-CZ" sz="2000" dirty="0" smtClean="0"/>
              <a:t>, </a:t>
            </a:r>
            <a:r>
              <a:rPr lang="cs-CZ" sz="2000" dirty="0" err="1" smtClean="0"/>
              <a:t>everyday</a:t>
            </a:r>
            <a:r>
              <a:rPr lang="cs-CZ" sz="2000" dirty="0" smtClean="0"/>
              <a:t> </a:t>
            </a:r>
            <a:r>
              <a:rPr lang="cs-CZ" sz="2000" dirty="0" err="1" smtClean="0"/>
              <a:t>routines</a:t>
            </a:r>
            <a:r>
              <a:rPr lang="cs-CZ" sz="2000" dirty="0" smtClean="0"/>
              <a:t>, …</a:t>
            </a:r>
          </a:p>
          <a:p>
            <a:r>
              <a:rPr lang="cs-CZ" sz="2000" dirty="0" err="1" smtClean="0"/>
              <a:t>Preparation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primary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</a:t>
            </a:r>
            <a:endParaRPr lang="en-US" sz="20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46760" y="45165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VÃ½sledek obrÃ¡zku pro Å¡kol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91" y="3845891"/>
            <a:ext cx="3998595" cy="22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Grades</a:t>
            </a:r>
            <a:r>
              <a:rPr lang="cs-CZ" sz="2000" dirty="0" smtClean="0"/>
              <a:t> 1 – 5 </a:t>
            </a:r>
          </a:p>
          <a:p>
            <a:r>
              <a:rPr lang="cs-CZ" sz="2000" dirty="0" smtClean="0"/>
              <a:t>Age 6 – 11</a:t>
            </a:r>
          </a:p>
          <a:p>
            <a:r>
              <a:rPr lang="cs-CZ" sz="2000" dirty="0" smtClean="0"/>
              <a:t> </a:t>
            </a:r>
            <a:r>
              <a:rPr lang="cs-CZ" sz="2000" dirty="0" err="1" smtClean="0"/>
              <a:t>Learning</a:t>
            </a:r>
            <a:r>
              <a:rPr lang="cs-CZ" sz="2000" dirty="0" smtClean="0"/>
              <a:t> to </a:t>
            </a:r>
            <a:r>
              <a:rPr lang="cs-CZ" sz="2000" dirty="0" err="1" smtClean="0"/>
              <a:t>count</a:t>
            </a:r>
            <a:r>
              <a:rPr lang="cs-CZ" sz="2000" dirty="0" smtClean="0"/>
              <a:t>, </a:t>
            </a:r>
            <a:r>
              <a:rPr lang="cs-CZ" sz="2000" dirty="0" err="1" smtClean="0"/>
              <a:t>write</a:t>
            </a:r>
            <a:r>
              <a:rPr lang="cs-CZ" sz="2000" dirty="0" smtClean="0"/>
              <a:t>, </a:t>
            </a:r>
            <a:r>
              <a:rPr lang="cs-CZ" sz="2000" dirty="0" err="1" smtClean="0"/>
              <a:t>read</a:t>
            </a:r>
            <a:r>
              <a:rPr lang="cs-CZ" sz="2000" dirty="0" smtClean="0"/>
              <a:t>, </a:t>
            </a:r>
            <a:r>
              <a:rPr lang="cs-CZ" sz="2000" dirty="0" err="1" smtClean="0"/>
              <a:t>getting</a:t>
            </a:r>
            <a:r>
              <a:rPr lang="cs-CZ" sz="2000" dirty="0" smtClean="0"/>
              <a:t> </a:t>
            </a:r>
          </a:p>
          <a:p>
            <a:pPr marL="0" indent="0">
              <a:buNone/>
            </a:pPr>
            <a:r>
              <a:rPr lang="cs-CZ" sz="2000" dirty="0" smtClean="0"/>
              <a:t>to </a:t>
            </a:r>
            <a:r>
              <a:rPr lang="cs-CZ" sz="2000" dirty="0" err="1" smtClean="0"/>
              <a:t>know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world</a:t>
            </a:r>
            <a:r>
              <a:rPr lang="cs-CZ" sz="2000" dirty="0" smtClean="0"/>
              <a:t>, </a:t>
            </a:r>
            <a:r>
              <a:rPr lang="cs-CZ" sz="2000" dirty="0" err="1" smtClean="0"/>
              <a:t>forming</a:t>
            </a:r>
            <a:r>
              <a:rPr lang="cs-CZ" sz="2000" dirty="0" smtClean="0"/>
              <a:t> </a:t>
            </a:r>
            <a:r>
              <a:rPr lang="cs-CZ" sz="2000" dirty="0" err="1" smtClean="0"/>
              <a:t>behaviour</a:t>
            </a:r>
            <a:r>
              <a:rPr lang="cs-CZ" sz="2000" dirty="0" smtClean="0"/>
              <a:t>, </a:t>
            </a:r>
          </a:p>
          <a:p>
            <a:pPr marL="0" indent="0">
              <a:buNone/>
            </a:pPr>
            <a:r>
              <a:rPr lang="cs-CZ" sz="2000" dirty="0" err="1" smtClean="0"/>
              <a:t>morals</a:t>
            </a:r>
            <a:r>
              <a:rPr lang="cs-CZ" sz="2000" dirty="0" smtClean="0"/>
              <a:t> and </a:t>
            </a:r>
            <a:r>
              <a:rPr lang="cs-CZ" sz="2000" dirty="0" err="1" smtClean="0"/>
              <a:t>routines</a:t>
            </a:r>
            <a:endParaRPr lang="cs-CZ" sz="2000" dirty="0" smtClean="0"/>
          </a:p>
          <a:p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class</a:t>
            </a:r>
            <a:r>
              <a:rPr lang="cs-CZ" sz="2000" dirty="0" smtClean="0"/>
              <a:t> </a:t>
            </a:r>
            <a:r>
              <a:rPr lang="cs-CZ" sz="2000" dirty="0" err="1" smtClean="0"/>
              <a:t>teacher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most </a:t>
            </a:r>
            <a:r>
              <a:rPr lang="cs-CZ" sz="2000" dirty="0" err="1" smtClean="0"/>
              <a:t>subjects</a:t>
            </a:r>
            <a:endParaRPr lang="cs-CZ" sz="2000" dirty="0" smtClean="0"/>
          </a:p>
          <a:p>
            <a:r>
              <a:rPr lang="cs-CZ" sz="2000" dirty="0" err="1" smtClean="0"/>
              <a:t>Obligatory</a:t>
            </a:r>
            <a:r>
              <a:rPr lang="cs-CZ" sz="2000" dirty="0" smtClean="0"/>
              <a:t> </a:t>
            </a:r>
            <a:endParaRPr lang="en-US" sz="2000" dirty="0"/>
          </a:p>
        </p:txBody>
      </p:sp>
      <p:pic>
        <p:nvPicPr>
          <p:cNvPr id="4098" name="Picture 2" descr="VÃ½sledek obrÃ¡zku pro slabikÃ¡Å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37" y="2719070"/>
            <a:ext cx="2618202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9830909" cy="34163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cs-CZ" sz="2000" b="1" dirty="0" err="1" smtClean="0"/>
              <a:t>Lower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secondary</a:t>
            </a:r>
            <a:endParaRPr lang="cs-CZ" sz="2000" b="1" dirty="0" smtClean="0"/>
          </a:p>
          <a:p>
            <a:r>
              <a:rPr lang="cs-CZ" sz="2000" dirty="0" err="1" smtClean="0"/>
              <a:t>Grades</a:t>
            </a:r>
            <a:r>
              <a:rPr lang="cs-CZ" sz="2000" dirty="0" smtClean="0"/>
              <a:t> 6 – 9</a:t>
            </a:r>
          </a:p>
          <a:p>
            <a:r>
              <a:rPr lang="cs-CZ" sz="2000" dirty="0" smtClean="0"/>
              <a:t>Age 11 – 15 </a:t>
            </a:r>
          </a:p>
          <a:p>
            <a:r>
              <a:rPr lang="cs-CZ" sz="2000" dirty="0" smtClean="0"/>
              <a:t>Basic </a:t>
            </a:r>
            <a:r>
              <a:rPr lang="cs-CZ" sz="2000" dirty="0" err="1" smtClean="0"/>
              <a:t>subjects</a:t>
            </a:r>
            <a:r>
              <a:rPr lang="cs-CZ" sz="2000" dirty="0" smtClean="0"/>
              <a:t> – Czech, </a:t>
            </a:r>
            <a:r>
              <a:rPr lang="cs-CZ" sz="2000" dirty="0" err="1"/>
              <a:t>m</a:t>
            </a:r>
            <a:r>
              <a:rPr lang="cs-CZ" sz="2000" dirty="0" err="1" smtClean="0"/>
              <a:t>aths</a:t>
            </a:r>
            <a:r>
              <a:rPr lang="cs-CZ" sz="2000" dirty="0" smtClean="0"/>
              <a:t>, </a:t>
            </a:r>
            <a:r>
              <a:rPr lang="cs-CZ" sz="2000" dirty="0" err="1" smtClean="0"/>
              <a:t>foreing</a:t>
            </a:r>
            <a:r>
              <a:rPr lang="cs-CZ" sz="2000" dirty="0" smtClean="0"/>
              <a:t> </a:t>
            </a:r>
            <a:r>
              <a:rPr lang="cs-CZ" sz="2000" dirty="0" err="1" smtClean="0"/>
              <a:t>language</a:t>
            </a:r>
            <a:r>
              <a:rPr lang="cs-CZ" sz="2000" dirty="0" smtClean="0"/>
              <a:t>/s (</a:t>
            </a:r>
            <a:r>
              <a:rPr lang="cs-CZ" sz="2000" dirty="0" err="1" smtClean="0"/>
              <a:t>English</a:t>
            </a:r>
            <a:r>
              <a:rPr lang="cs-CZ" sz="2000" dirty="0" smtClean="0"/>
              <a:t>, </a:t>
            </a:r>
            <a:r>
              <a:rPr lang="cs-CZ" sz="2000" dirty="0" err="1" smtClean="0"/>
              <a:t>German</a:t>
            </a:r>
            <a:r>
              <a:rPr lang="cs-CZ" sz="2000" dirty="0" smtClean="0"/>
              <a:t>); </a:t>
            </a:r>
            <a:r>
              <a:rPr lang="cs-CZ" sz="2000" dirty="0" err="1" smtClean="0"/>
              <a:t>specialized</a:t>
            </a:r>
            <a:r>
              <a:rPr lang="cs-CZ" sz="2000" dirty="0" smtClean="0"/>
              <a:t> </a:t>
            </a:r>
            <a:r>
              <a:rPr lang="cs-CZ" sz="2000" dirty="0" err="1" smtClean="0"/>
              <a:t>subjects</a:t>
            </a:r>
            <a:r>
              <a:rPr lang="cs-CZ" sz="2000" dirty="0" smtClean="0"/>
              <a:t> – </a:t>
            </a:r>
            <a:r>
              <a:rPr lang="cs-CZ" sz="2000" dirty="0" err="1" smtClean="0"/>
              <a:t>history</a:t>
            </a:r>
            <a:r>
              <a:rPr lang="cs-CZ" sz="2000" dirty="0" smtClean="0"/>
              <a:t>, science (biology, </a:t>
            </a:r>
            <a:r>
              <a:rPr lang="cs-CZ" sz="2000" dirty="0" err="1" smtClean="0"/>
              <a:t>chemistry</a:t>
            </a:r>
            <a:r>
              <a:rPr lang="cs-CZ" sz="2000" dirty="0" smtClean="0"/>
              <a:t>, </a:t>
            </a:r>
            <a:r>
              <a:rPr lang="cs-CZ" sz="2000" dirty="0" err="1" smtClean="0"/>
              <a:t>physics</a:t>
            </a:r>
            <a:r>
              <a:rPr lang="cs-CZ" sz="2000" dirty="0" smtClean="0"/>
              <a:t>), …</a:t>
            </a:r>
          </a:p>
          <a:p>
            <a:r>
              <a:rPr lang="cs-CZ" sz="2000" dirty="0" err="1" smtClean="0"/>
              <a:t>Different</a:t>
            </a:r>
            <a:r>
              <a:rPr lang="cs-CZ" sz="2000" dirty="0" smtClean="0"/>
              <a:t> </a:t>
            </a:r>
            <a:r>
              <a:rPr lang="cs-CZ" sz="2000" dirty="0" err="1" smtClean="0"/>
              <a:t>teachers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different</a:t>
            </a:r>
            <a:r>
              <a:rPr lang="cs-CZ" sz="2000" dirty="0" smtClean="0"/>
              <a:t> </a:t>
            </a:r>
            <a:r>
              <a:rPr lang="cs-CZ" sz="2000" dirty="0" err="1" smtClean="0"/>
              <a:t>subjects</a:t>
            </a:r>
            <a:endParaRPr lang="cs-CZ" sz="2000" dirty="0" smtClean="0"/>
          </a:p>
          <a:p>
            <a:r>
              <a:rPr lang="cs-CZ" sz="2000" dirty="0" err="1" smtClean="0"/>
              <a:t>Obligatory</a:t>
            </a:r>
            <a:endParaRPr lang="cs-CZ" sz="2000" dirty="0" smtClean="0"/>
          </a:p>
          <a:p>
            <a:r>
              <a:rPr lang="cs-CZ" sz="2000" dirty="0" err="1" smtClean="0"/>
              <a:t>Mostly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same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everyone</a:t>
            </a:r>
            <a:r>
              <a:rPr lang="cs-CZ" sz="2000" dirty="0" smtClean="0"/>
              <a:t>,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slight</a:t>
            </a:r>
            <a:r>
              <a:rPr lang="cs-CZ" sz="2000" dirty="0" smtClean="0"/>
              <a:t> </a:t>
            </a:r>
            <a:r>
              <a:rPr lang="cs-CZ" sz="2000" dirty="0" err="1" smtClean="0"/>
              <a:t>differences</a:t>
            </a:r>
            <a:r>
              <a:rPr lang="cs-CZ" sz="2000" dirty="0" smtClean="0"/>
              <a:t> (</a:t>
            </a:r>
            <a:r>
              <a:rPr lang="cs-CZ" sz="2000" dirty="0" err="1" smtClean="0"/>
              <a:t>grammar</a:t>
            </a:r>
            <a:r>
              <a:rPr lang="cs-CZ" sz="2000" dirty="0" smtClean="0"/>
              <a:t> </a:t>
            </a:r>
            <a:r>
              <a:rPr lang="cs-CZ" sz="2000" dirty="0" err="1" smtClean="0"/>
              <a:t>schools</a:t>
            </a:r>
            <a:r>
              <a:rPr lang="cs-CZ" sz="2000" dirty="0" smtClean="0"/>
              <a:t>, </a:t>
            </a:r>
            <a:r>
              <a:rPr lang="cs-CZ" sz="2000" dirty="0" err="1" smtClean="0"/>
              <a:t>schools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some</a:t>
            </a:r>
            <a:r>
              <a:rPr lang="cs-CZ" sz="2000" dirty="0" smtClean="0"/>
              <a:t> </a:t>
            </a:r>
            <a:r>
              <a:rPr lang="cs-CZ" sz="2000" dirty="0" err="1" smtClean="0"/>
              <a:t>specialization</a:t>
            </a:r>
            <a:r>
              <a:rPr lang="cs-CZ" sz="2000" dirty="0" smtClean="0"/>
              <a:t> – sport, </a:t>
            </a:r>
            <a:r>
              <a:rPr lang="cs-CZ" sz="2000" dirty="0" err="1" smtClean="0"/>
              <a:t>languages</a:t>
            </a:r>
            <a:r>
              <a:rPr lang="cs-CZ" sz="2000" dirty="0" smtClean="0"/>
              <a:t>, …)</a:t>
            </a:r>
            <a:endParaRPr lang="en-US" sz="2000" dirty="0"/>
          </a:p>
        </p:txBody>
      </p:sp>
      <p:pic>
        <p:nvPicPr>
          <p:cNvPr id="5122" name="Picture 2" descr="VÃ½sledek obrÃ¡zku pro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9" y="1228328"/>
            <a:ext cx="2347641" cy="226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9011" y="2351314"/>
            <a:ext cx="10515600" cy="450668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2. </a:t>
            </a:r>
            <a:r>
              <a:rPr lang="cs-CZ" sz="2000" b="1" dirty="0" err="1" smtClean="0"/>
              <a:t>Higher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secondary</a:t>
            </a:r>
            <a:r>
              <a:rPr lang="cs-CZ" sz="2000" b="1" dirty="0" smtClean="0"/>
              <a:t> </a:t>
            </a:r>
            <a:r>
              <a:rPr lang="cs-CZ" sz="2000" dirty="0" smtClean="0"/>
              <a:t>(US </a:t>
            </a:r>
            <a:r>
              <a:rPr lang="cs-CZ" sz="2000" dirty="0" err="1" smtClean="0"/>
              <a:t>high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Grade 1 – 4</a:t>
            </a:r>
          </a:p>
          <a:p>
            <a:r>
              <a:rPr lang="cs-CZ" sz="2000" dirty="0" smtClean="0"/>
              <a:t>Age 15 – 19</a:t>
            </a:r>
          </a:p>
          <a:p>
            <a:r>
              <a:rPr lang="cs-CZ" sz="2000" dirty="0" err="1" smtClean="0"/>
              <a:t>Various</a:t>
            </a:r>
            <a:r>
              <a:rPr lang="cs-CZ" sz="2000" dirty="0" smtClean="0"/>
              <a:t> </a:t>
            </a:r>
            <a:r>
              <a:rPr lang="cs-CZ" sz="2000" dirty="0" err="1" smtClean="0"/>
              <a:t>types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schools</a:t>
            </a:r>
            <a:r>
              <a:rPr lang="cs-CZ" sz="2000" dirty="0" smtClean="0"/>
              <a:t> </a:t>
            </a:r>
          </a:p>
          <a:p>
            <a:pPr>
              <a:buFontTx/>
              <a:buChar char="-"/>
            </a:pPr>
            <a:r>
              <a:rPr lang="cs-CZ" sz="2000" dirty="0" smtClean="0"/>
              <a:t>3-year </a:t>
            </a:r>
            <a:r>
              <a:rPr lang="cs-CZ" sz="2000" dirty="0" err="1" smtClean="0"/>
              <a:t>apprentice</a:t>
            </a:r>
            <a:r>
              <a:rPr lang="cs-CZ" sz="2000" dirty="0" smtClean="0"/>
              <a:t> </a:t>
            </a:r>
            <a:r>
              <a:rPr lang="cs-CZ" sz="2000" dirty="0" err="1" smtClean="0"/>
              <a:t>schools</a:t>
            </a:r>
            <a:r>
              <a:rPr lang="cs-CZ" sz="2000" dirty="0" smtClean="0"/>
              <a:t> (</a:t>
            </a:r>
            <a:r>
              <a:rPr lang="cs-CZ" sz="2000" dirty="0" err="1" smtClean="0"/>
              <a:t>specialized</a:t>
            </a:r>
            <a:r>
              <a:rPr lang="cs-CZ" sz="2000" dirty="0" smtClean="0"/>
              <a:t>, </a:t>
            </a:r>
            <a:r>
              <a:rPr lang="cs-CZ" sz="2000" dirty="0" err="1" smtClean="0"/>
              <a:t>vocational</a:t>
            </a:r>
            <a:r>
              <a:rPr lang="cs-CZ" sz="2000" dirty="0" smtClean="0"/>
              <a:t>, e. g. </a:t>
            </a:r>
            <a:r>
              <a:rPr lang="cs-CZ" sz="2000" dirty="0" err="1" smtClean="0"/>
              <a:t>crafts</a:t>
            </a:r>
            <a:r>
              <a:rPr lang="cs-CZ" sz="2000" dirty="0" smtClean="0"/>
              <a:t>; </a:t>
            </a:r>
            <a:r>
              <a:rPr lang="cs-CZ" sz="2000" dirty="0" err="1" smtClean="0"/>
              <a:t>apprentice</a:t>
            </a:r>
            <a:r>
              <a:rPr lang="cs-CZ" sz="2000" dirty="0" smtClean="0"/>
              <a:t> </a:t>
            </a:r>
            <a:r>
              <a:rPr lang="cs-CZ" sz="2000" dirty="0" err="1" smtClean="0"/>
              <a:t>exam</a:t>
            </a:r>
            <a:r>
              <a:rPr lang="cs-CZ" sz="2000" dirty="0" smtClean="0"/>
              <a:t>)</a:t>
            </a:r>
          </a:p>
          <a:p>
            <a:pPr>
              <a:buFontTx/>
              <a:buChar char="-"/>
            </a:pPr>
            <a:r>
              <a:rPr lang="cs-CZ" sz="2000" dirty="0" smtClean="0"/>
              <a:t>4-year </a:t>
            </a:r>
            <a:r>
              <a:rPr lang="cs-CZ" sz="2000" dirty="0" err="1" smtClean="0"/>
              <a:t>specialized</a:t>
            </a:r>
            <a:r>
              <a:rPr lang="cs-CZ" sz="2000" dirty="0" smtClean="0"/>
              <a:t> </a:t>
            </a:r>
            <a:r>
              <a:rPr lang="cs-CZ" sz="2000" dirty="0" err="1" smtClean="0"/>
              <a:t>schools</a:t>
            </a:r>
            <a:r>
              <a:rPr lang="cs-CZ" sz="2000" dirty="0" smtClean="0"/>
              <a:t> (</a:t>
            </a:r>
            <a:r>
              <a:rPr lang="cs-CZ" sz="2000" dirty="0" err="1" smtClean="0"/>
              <a:t>academic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vocational</a:t>
            </a:r>
            <a:r>
              <a:rPr lang="cs-CZ" sz="2000" dirty="0" smtClean="0"/>
              <a:t> - business, </a:t>
            </a:r>
            <a:r>
              <a:rPr lang="cs-CZ" sz="2000" dirty="0" err="1" smtClean="0"/>
              <a:t>health</a:t>
            </a:r>
            <a:r>
              <a:rPr lang="cs-CZ" sz="2000" dirty="0" smtClean="0"/>
              <a:t> care, IT, …, </a:t>
            </a:r>
            <a:r>
              <a:rPr lang="cs-CZ" sz="2000" dirty="0" err="1" smtClean="0"/>
              <a:t>preparation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a </a:t>
            </a:r>
            <a:r>
              <a:rPr lang="cs-CZ" sz="2000" dirty="0" err="1" smtClean="0"/>
              <a:t>career</a:t>
            </a:r>
            <a:r>
              <a:rPr lang="cs-CZ" sz="2000" dirty="0" smtClean="0"/>
              <a:t> in a </a:t>
            </a:r>
            <a:r>
              <a:rPr lang="cs-CZ" sz="2000" dirty="0" err="1" smtClean="0"/>
              <a:t>specific</a:t>
            </a:r>
            <a:r>
              <a:rPr lang="cs-CZ" sz="2000" dirty="0" smtClean="0"/>
              <a:t> area; maturita </a:t>
            </a:r>
            <a:r>
              <a:rPr lang="cs-CZ" sz="2000" dirty="0" err="1" smtClean="0"/>
              <a:t>exam</a:t>
            </a:r>
            <a:r>
              <a:rPr lang="cs-CZ" sz="2000" dirty="0" smtClean="0"/>
              <a:t>)</a:t>
            </a:r>
          </a:p>
          <a:p>
            <a:pPr>
              <a:buFontTx/>
              <a:buChar char="-"/>
            </a:pPr>
            <a:r>
              <a:rPr lang="cs-CZ" sz="2000" dirty="0" err="1" smtClean="0"/>
              <a:t>Grammar</a:t>
            </a:r>
            <a:r>
              <a:rPr lang="cs-CZ" sz="2000" dirty="0" smtClean="0"/>
              <a:t> </a:t>
            </a:r>
            <a:r>
              <a:rPr lang="cs-CZ" sz="2000" dirty="0" err="1" smtClean="0"/>
              <a:t>schools</a:t>
            </a:r>
            <a:r>
              <a:rPr lang="cs-CZ" sz="2000" dirty="0" smtClean="0"/>
              <a:t> (4-year </a:t>
            </a:r>
            <a:r>
              <a:rPr lang="cs-CZ" sz="2000" dirty="0" err="1" smtClean="0"/>
              <a:t>or</a:t>
            </a:r>
            <a:r>
              <a:rPr lang="cs-CZ" sz="2000" dirty="0" smtClean="0"/>
              <a:t> 8-year, </a:t>
            </a:r>
            <a:r>
              <a:rPr lang="cs-CZ" sz="2000" dirty="0" err="1" smtClean="0"/>
              <a:t>academic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, </a:t>
            </a:r>
            <a:r>
              <a:rPr lang="cs-CZ" sz="2000" dirty="0" err="1" smtClean="0"/>
              <a:t>preparation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university; maturita </a:t>
            </a:r>
            <a:r>
              <a:rPr lang="cs-CZ" sz="2000" dirty="0" err="1" smtClean="0"/>
              <a:t>exam</a:t>
            </a:r>
            <a:r>
              <a:rPr lang="cs-CZ" sz="2000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6146" name="Picture 2" descr="VÃ½sledek obrÃ¡zku pro Åemes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63" y="1520869"/>
            <a:ext cx="3207567" cy="21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1251"/>
            <a:ext cx="10515600" cy="1325563"/>
          </a:xfrm>
        </p:spPr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facts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624" y="2483776"/>
            <a:ext cx="8825659" cy="3416300"/>
          </a:xfrm>
        </p:spPr>
        <p:txBody>
          <a:bodyPr>
            <a:noAutofit/>
          </a:bodyPr>
          <a:lstStyle/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primary</a:t>
            </a:r>
            <a:r>
              <a:rPr lang="cs-CZ" sz="2000" dirty="0" smtClean="0"/>
              <a:t> and </a:t>
            </a:r>
            <a:r>
              <a:rPr lang="cs-CZ" sz="2000" dirty="0" err="1" smtClean="0"/>
              <a:t>lower</a:t>
            </a:r>
            <a:r>
              <a:rPr lang="cs-CZ" sz="2000" dirty="0" smtClean="0"/>
              <a:t> </a:t>
            </a:r>
            <a:r>
              <a:rPr lang="cs-CZ" sz="2000" dirty="0" err="1" smtClean="0"/>
              <a:t>secondary</a:t>
            </a:r>
            <a:r>
              <a:rPr lang="cs-CZ" sz="2000" dirty="0" smtClean="0"/>
              <a:t> </a:t>
            </a:r>
            <a:r>
              <a:rPr lang="cs-CZ" sz="2000" dirty="0" err="1" smtClean="0"/>
              <a:t>levels</a:t>
            </a:r>
            <a:r>
              <a:rPr lang="cs-CZ" sz="2000" dirty="0" smtClean="0"/>
              <a:t> are </a:t>
            </a:r>
            <a:r>
              <a:rPr lang="cs-CZ" sz="2000" dirty="0" err="1" smtClean="0"/>
              <a:t>obligatory</a:t>
            </a:r>
            <a:r>
              <a:rPr lang="cs-CZ" sz="2000" dirty="0" smtClean="0"/>
              <a:t> by </a:t>
            </a:r>
            <a:r>
              <a:rPr lang="cs-CZ" sz="2000" dirty="0" err="1" smtClean="0"/>
              <a:t>law</a:t>
            </a:r>
            <a:endParaRPr lang="cs-CZ" sz="2000" dirty="0" smtClean="0"/>
          </a:p>
          <a:p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starts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8 </a:t>
            </a:r>
            <a:r>
              <a:rPr lang="cs-CZ" sz="2000" dirty="0" err="1" smtClean="0"/>
              <a:t>am</a:t>
            </a:r>
            <a:endParaRPr lang="cs-CZ" sz="2000" dirty="0" smtClean="0"/>
          </a:p>
          <a:p>
            <a:r>
              <a:rPr lang="cs-CZ" sz="2000" dirty="0" err="1" smtClean="0"/>
              <a:t>Pupils</a:t>
            </a:r>
            <a:r>
              <a:rPr lang="cs-CZ" sz="2000" dirty="0" smtClean="0"/>
              <a:t> </a:t>
            </a:r>
            <a:r>
              <a:rPr lang="cs-CZ" sz="2000" dirty="0" err="1" smtClean="0"/>
              <a:t>have</a:t>
            </a:r>
            <a:r>
              <a:rPr lang="cs-CZ" sz="2000" dirty="0" smtClean="0"/>
              <a:t> </a:t>
            </a:r>
            <a:r>
              <a:rPr lang="cs-CZ" sz="2000" dirty="0" err="1" smtClean="0"/>
              <a:t>approximately</a:t>
            </a:r>
            <a:r>
              <a:rPr lang="cs-CZ" sz="2000" dirty="0" smtClean="0"/>
              <a:t> 6 </a:t>
            </a:r>
            <a:r>
              <a:rPr lang="cs-CZ" sz="2000" dirty="0" err="1" smtClean="0"/>
              <a:t>lessons</a:t>
            </a:r>
            <a:r>
              <a:rPr lang="cs-CZ" sz="2000" dirty="0" smtClean="0"/>
              <a:t> per </a:t>
            </a:r>
            <a:r>
              <a:rPr lang="cs-CZ" sz="2000" dirty="0" err="1" smtClean="0"/>
              <a:t>day</a:t>
            </a:r>
            <a:endParaRPr lang="cs-CZ" sz="2000" dirty="0" smtClean="0"/>
          </a:p>
          <a:p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lesson</a:t>
            </a:r>
            <a:r>
              <a:rPr lang="cs-CZ" sz="2000" dirty="0" smtClean="0"/>
              <a:t> </a:t>
            </a:r>
            <a:r>
              <a:rPr lang="cs-CZ" sz="2000" dirty="0" err="1" smtClean="0"/>
              <a:t>lasts</a:t>
            </a:r>
            <a:r>
              <a:rPr lang="cs-CZ" sz="2000" dirty="0" smtClean="0"/>
              <a:t> 45 </a:t>
            </a:r>
            <a:r>
              <a:rPr lang="cs-CZ" sz="2000" dirty="0" err="1" smtClean="0"/>
              <a:t>minutes</a:t>
            </a:r>
            <a:endParaRPr lang="cs-CZ" sz="2000" dirty="0" smtClean="0"/>
          </a:p>
          <a:p>
            <a:r>
              <a:rPr lang="cs-CZ" sz="2000" dirty="0" err="1" smtClean="0"/>
              <a:t>There</a:t>
            </a:r>
            <a:r>
              <a:rPr lang="cs-CZ" sz="2000" dirty="0" smtClean="0"/>
              <a:t> are 10-minute </a:t>
            </a:r>
            <a:r>
              <a:rPr lang="cs-CZ" sz="2000" dirty="0" err="1" smtClean="0"/>
              <a:t>breaks</a:t>
            </a:r>
            <a:r>
              <a:rPr lang="cs-CZ" sz="2000" dirty="0" smtClean="0"/>
              <a:t>, </a:t>
            </a:r>
            <a:r>
              <a:rPr lang="cs-CZ" sz="2000" dirty="0" err="1" smtClean="0"/>
              <a:t>some</a:t>
            </a:r>
            <a:r>
              <a:rPr lang="cs-CZ" sz="2000" dirty="0" smtClean="0"/>
              <a:t> are </a:t>
            </a:r>
            <a:r>
              <a:rPr lang="cs-CZ" sz="2000" dirty="0" err="1" smtClean="0"/>
              <a:t>longer</a:t>
            </a:r>
            <a:endParaRPr lang="cs-CZ" sz="2000" dirty="0" smtClean="0"/>
          </a:p>
          <a:p>
            <a:r>
              <a:rPr lang="cs-CZ" sz="2000" dirty="0" err="1" smtClean="0"/>
              <a:t>Pupils</a:t>
            </a:r>
            <a:r>
              <a:rPr lang="cs-CZ" sz="2000" dirty="0" smtClean="0"/>
              <a:t> </a:t>
            </a:r>
            <a:r>
              <a:rPr lang="cs-CZ" sz="2000" dirty="0" err="1" smtClean="0"/>
              <a:t>don´t</a:t>
            </a:r>
            <a:r>
              <a:rPr lang="cs-CZ" sz="2000" dirty="0" smtClean="0"/>
              <a:t> </a:t>
            </a:r>
            <a:r>
              <a:rPr lang="cs-CZ" sz="2000" dirty="0" err="1" smtClean="0"/>
              <a:t>wear</a:t>
            </a:r>
            <a:r>
              <a:rPr lang="cs-CZ" sz="2000" dirty="0" smtClean="0"/>
              <a:t> </a:t>
            </a:r>
            <a:r>
              <a:rPr lang="cs-CZ" sz="2000" dirty="0" err="1" smtClean="0"/>
              <a:t>uniforms</a:t>
            </a:r>
            <a:endParaRPr lang="cs-CZ" sz="2000" dirty="0" smtClean="0"/>
          </a:p>
          <a:p>
            <a:r>
              <a:rPr lang="cs-CZ" sz="2000" dirty="0" err="1" smtClean="0"/>
              <a:t>Pupils</a:t>
            </a:r>
            <a:r>
              <a:rPr lang="cs-CZ" sz="2000" dirty="0" smtClean="0"/>
              <a:t> </a:t>
            </a:r>
            <a:r>
              <a:rPr lang="cs-CZ" sz="2000" dirty="0" err="1" smtClean="0"/>
              <a:t>get</a:t>
            </a:r>
            <a:r>
              <a:rPr lang="cs-CZ" sz="2000" dirty="0" smtClean="0"/>
              <a:t> </a:t>
            </a:r>
            <a:r>
              <a:rPr lang="cs-CZ" sz="2000" dirty="0" err="1" smtClean="0"/>
              <a:t>marks</a:t>
            </a:r>
            <a:r>
              <a:rPr lang="cs-CZ" sz="2000" dirty="0" smtClean="0"/>
              <a:t> (1 – 5) </a:t>
            </a:r>
          </a:p>
          <a:p>
            <a:r>
              <a:rPr lang="cs-CZ" sz="2000" dirty="0" err="1" smtClean="0"/>
              <a:t>Schools</a:t>
            </a:r>
            <a:r>
              <a:rPr lang="cs-CZ" sz="2000" dirty="0" smtClean="0"/>
              <a:t> </a:t>
            </a:r>
            <a:r>
              <a:rPr lang="cs-CZ" sz="2000" dirty="0" err="1" smtClean="0"/>
              <a:t>can</a:t>
            </a:r>
            <a:r>
              <a:rPr lang="cs-CZ" sz="2000" dirty="0" smtClean="0"/>
              <a:t> </a:t>
            </a:r>
            <a:r>
              <a:rPr lang="cs-CZ" sz="2000" dirty="0" err="1" smtClean="0"/>
              <a:t>be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private</a:t>
            </a:r>
            <a:endParaRPr lang="cs-CZ" sz="2000" dirty="0" smtClean="0"/>
          </a:p>
          <a:p>
            <a:r>
              <a:rPr lang="cs-CZ" sz="2000" dirty="0" err="1" smtClean="0"/>
              <a:t>Schools</a:t>
            </a:r>
            <a:r>
              <a:rPr lang="cs-CZ" sz="2000" dirty="0" smtClean="0"/>
              <a:t> </a:t>
            </a:r>
            <a:r>
              <a:rPr lang="cs-CZ" sz="2000" dirty="0" err="1" smtClean="0"/>
              <a:t>follow</a:t>
            </a:r>
            <a:r>
              <a:rPr lang="cs-CZ" sz="2000" dirty="0" smtClean="0"/>
              <a:t> a </a:t>
            </a:r>
            <a:r>
              <a:rPr lang="cs-CZ" sz="2000" dirty="0" err="1" smtClean="0"/>
              <a:t>prescribed</a:t>
            </a:r>
            <a:r>
              <a:rPr lang="cs-CZ" sz="2000" dirty="0" smtClean="0"/>
              <a:t> </a:t>
            </a:r>
            <a:r>
              <a:rPr lang="cs-CZ" sz="2000" dirty="0" err="1" smtClean="0"/>
              <a:t>national</a:t>
            </a:r>
            <a:r>
              <a:rPr lang="cs-CZ" sz="2000" dirty="0" smtClean="0"/>
              <a:t> curriculum </a:t>
            </a:r>
          </a:p>
        </p:txBody>
      </p:sp>
      <p:pic>
        <p:nvPicPr>
          <p:cNvPr id="7170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81" y="3108960"/>
            <a:ext cx="2211639" cy="31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Zasedací místnost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Zasedací místnost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asedací místnost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126</TotalTime>
  <Words>711</Words>
  <Application>Microsoft Office PowerPoint</Application>
  <PresentationFormat>Širokoúhlá obrazovka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Zasedací místnost Ion</vt:lpstr>
      <vt:lpstr>Education  (CR, UK, USA)</vt:lpstr>
      <vt:lpstr>What do you know about the Czech education system?</vt:lpstr>
      <vt:lpstr>Vocabulary</vt:lpstr>
      <vt:lpstr>The Czech Education System</vt:lpstr>
      <vt:lpstr>Pre-school education </vt:lpstr>
      <vt:lpstr>Primary education</vt:lpstr>
      <vt:lpstr>Secondary education</vt:lpstr>
      <vt:lpstr>Prezentace aplikace PowerPoint</vt:lpstr>
      <vt:lpstr>Other facts</vt:lpstr>
      <vt:lpstr>Terciary education</vt:lpstr>
      <vt:lpstr>The British Education system </vt:lpstr>
      <vt:lpstr>Basic facts</vt:lpstr>
      <vt:lpstr>The American Education System</vt:lpstr>
      <vt:lpstr>Basic facts</vt:lpstr>
      <vt:lpstr>What are the differences between Czech, British and American schooling? 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 (CR, UK, USA)</dc:title>
  <dc:creator>Windows User</dc:creator>
  <cp:lastModifiedBy>Windows User</cp:lastModifiedBy>
  <cp:revision>16</cp:revision>
  <dcterms:created xsi:type="dcterms:W3CDTF">2018-09-17T16:05:53Z</dcterms:created>
  <dcterms:modified xsi:type="dcterms:W3CDTF">2018-09-17T18:11:57Z</dcterms:modified>
</cp:coreProperties>
</file>