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2AE3-0F71-4A47-8BEB-F19F29148E19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21053-3DEF-496F-8B5B-5EB8BF7F2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49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Typický</a:t>
            </a:r>
            <a:r>
              <a:rPr lang="cs-CZ" baseline="0" dirty="0" smtClean="0"/>
              <a:t> nástroje, charakteristika období a kultury, </a:t>
            </a:r>
            <a:r>
              <a:rPr lang="cs-CZ" baseline="0" dirty="0" err="1" smtClean="0"/>
              <a:t>sopfó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homér</a:t>
            </a:r>
            <a:r>
              <a:rPr lang="cs-CZ" baseline="0" dirty="0" smtClean="0"/>
              <a:t>, hymna na hymnu  na Slunce, autoři,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21053-3DEF-496F-8B5B-5EB8BF7F2D54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42CA167-FE1F-459D-9499-F7FE8BAE0427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8501D4E-E630-4CDA-AA42-55A161AD188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Antická hudba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920880" cy="2304256"/>
          </a:xfrm>
        </p:spPr>
        <p:txBody>
          <a:bodyPr/>
          <a:lstStyle/>
          <a:p>
            <a:r>
              <a:rPr lang="cs-CZ" dirty="0" smtClean="0"/>
              <a:t>Marek Kalivoda, Pavel Pytlík, Michal </a:t>
            </a:r>
            <a:r>
              <a:rPr lang="cs-CZ" smtClean="0"/>
              <a:t>Konárek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5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Sapfó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Users\Andula\Desktop\220px-Sappho_Ramey_Louvre_RF1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07114"/>
            <a:ext cx="2671238" cy="4070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Homér</a:t>
            </a:r>
            <a:r>
              <a:rPr lang="cs-CZ" dirty="0" smtClean="0"/>
              <a:t> je jméno nejstaršího známého řeckého básníka, jemuž se připisuje sepsání epických básní Ilias a </a:t>
            </a:r>
            <a:r>
              <a:rPr lang="cs-CZ" dirty="0" err="1" smtClean="0"/>
              <a:t>Odysseia</a:t>
            </a:r>
            <a:r>
              <a:rPr lang="cs-CZ" dirty="0" smtClean="0"/>
              <a:t>. Jeho jméno se vykládalo jako „</a:t>
            </a:r>
            <a:r>
              <a:rPr lang="cs-CZ" i="1" dirty="0" smtClean="0"/>
              <a:t>Rukojmí</a:t>
            </a:r>
            <a:r>
              <a:rPr lang="cs-CZ" dirty="0" smtClean="0"/>
              <a:t>“, nebo častěji podle jeho domnělé slepoty ze spojení </a:t>
            </a:r>
            <a:r>
              <a:rPr lang="el-GR" dirty="0" smtClean="0"/>
              <a:t>ὁ μὴ ὁρῶν (</a:t>
            </a:r>
            <a:r>
              <a:rPr lang="cs-CZ" dirty="0" smtClean="0"/>
              <a:t>ho </a:t>
            </a:r>
            <a:r>
              <a:rPr lang="cs-CZ" dirty="0" err="1" smtClean="0"/>
              <a:t>mē</a:t>
            </a:r>
            <a:r>
              <a:rPr lang="cs-CZ" dirty="0" smtClean="0"/>
              <a:t> </a:t>
            </a:r>
            <a:r>
              <a:rPr lang="cs-CZ" dirty="0" err="1" smtClean="0"/>
              <a:t>horōn</a:t>
            </a:r>
            <a:r>
              <a:rPr lang="cs-CZ" dirty="0" smtClean="0"/>
              <a:t>) - „nevidící“, jako „</a:t>
            </a:r>
            <a:r>
              <a:rPr lang="cs-CZ" i="1" dirty="0" smtClean="0"/>
              <a:t>Slepý</a:t>
            </a:r>
            <a:r>
              <a:rPr lang="cs-CZ" dirty="0" smtClean="0"/>
              <a:t>“.. Homérova podoba není známa, jeho sochy nevycházejí ze skutečnosti.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Hymnus na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Achnatonův</a:t>
            </a:r>
            <a:r>
              <a:rPr lang="cs-CZ" b="1" dirty="0" smtClean="0"/>
              <a:t> Hymnus na slunce</a:t>
            </a:r>
            <a:r>
              <a:rPr lang="cs-CZ" dirty="0" smtClean="0"/>
              <a:t>, </a:t>
            </a:r>
            <a:r>
              <a:rPr lang="cs-CZ" b="1" dirty="0" smtClean="0"/>
              <a:t>Hymnus </a:t>
            </a:r>
            <a:r>
              <a:rPr lang="cs-CZ" b="1" dirty="0" err="1" smtClean="0"/>
              <a:t>Achnatonův</a:t>
            </a:r>
            <a:r>
              <a:rPr lang="cs-CZ" dirty="0" smtClean="0"/>
              <a:t> či jen </a:t>
            </a:r>
            <a:r>
              <a:rPr lang="cs-CZ" b="1" dirty="0" smtClean="0"/>
              <a:t>Hymnus na slunce</a:t>
            </a:r>
            <a:r>
              <a:rPr lang="cs-CZ" dirty="0" smtClean="0"/>
              <a:t> je oslavná báseň, dílo egyptského faraona </a:t>
            </a:r>
            <a:r>
              <a:rPr lang="cs-CZ" dirty="0" err="1" smtClean="0"/>
              <a:t>Amenhotepa</a:t>
            </a:r>
            <a:r>
              <a:rPr lang="cs-CZ" dirty="0" smtClean="0"/>
              <a:t> IV. - </a:t>
            </a:r>
            <a:r>
              <a:rPr lang="cs-CZ" dirty="0" err="1" smtClean="0"/>
              <a:t>Achnatona</a:t>
            </a:r>
            <a:r>
              <a:rPr lang="cs-CZ" dirty="0" smtClean="0"/>
              <a:t>, který vládl ve 14. století př. n. l. Bylo nalezeno v hrobce faraona </a:t>
            </a:r>
            <a:r>
              <a:rPr lang="cs-CZ" dirty="0" err="1" smtClean="0"/>
              <a:t>Aje</a:t>
            </a:r>
            <a:r>
              <a:rPr lang="cs-CZ" dirty="0" smtClean="0"/>
              <a:t> II., který byl za jeho vlády vezírem a snad i jeho tchánem. </a:t>
            </a:r>
          </a:p>
          <a:p>
            <a:r>
              <a:rPr lang="cs-CZ" dirty="0" smtClean="0"/>
              <a:t>Jedná se o chvalozpěv (hymnus) k oslavě Slunce jako zdroje života a dobra, Báseň je jedním z nejstarších dokladů monoteismu, užívá apostrofy i básnický patos.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Achnaton</a:t>
            </a:r>
            <a:r>
              <a:rPr lang="cs-CZ" dirty="0" smtClean="0"/>
              <a:t> a jeho rodina při liturgii na počest </a:t>
            </a:r>
            <a:r>
              <a:rPr lang="cs-CZ" dirty="0" err="1" smtClean="0"/>
              <a:t>Atona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Users\Andula\Desktop\La_salle_dAkhenaton_(1356-1340_av_J.C.)_(Musée_du_Caire)_(207697208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3225279" cy="4042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8000" b="1" dirty="0" smtClean="0"/>
              <a:t>Děkujeme za pozornost</a:t>
            </a:r>
            <a:endParaRPr lang="cs-CZ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Charakteristika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Antika</a:t>
            </a:r>
            <a:r>
              <a:rPr lang="cs-CZ" dirty="0"/>
              <a:t> (z </a:t>
            </a:r>
            <a:r>
              <a:rPr lang="cs-CZ" dirty="0" smtClean="0"/>
              <a:t>latinského </a:t>
            </a:r>
            <a:r>
              <a:rPr lang="cs-CZ" i="1" dirty="0" err="1"/>
              <a:t>antiquitas</a:t>
            </a:r>
            <a:r>
              <a:rPr lang="cs-CZ" dirty="0"/>
              <a:t> „dávné časy“) je v </a:t>
            </a:r>
            <a:r>
              <a:rPr lang="cs-CZ" dirty="0" smtClean="0"/>
              <a:t>historiografii</a:t>
            </a:r>
            <a:r>
              <a:rPr lang="cs-CZ" dirty="0"/>
              <a:t> </a:t>
            </a:r>
            <a:r>
              <a:rPr lang="cs-CZ" dirty="0" smtClean="0"/>
              <a:t>označení </a:t>
            </a:r>
            <a:r>
              <a:rPr lang="cs-CZ" dirty="0"/>
              <a:t>pro období starověku na území Řecka a Říma a jejich kulturu, na kterou navazoval a z ní čerpal Západní svět.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7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28800"/>
            <a:ext cx="7125112" cy="4051437"/>
          </a:xfrm>
        </p:spPr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nejstarších obdobích, kdy ještě nemáme doloženy hudební nástroje ani hudební zápisy, můžeme předpokládat například hudbu související s obřady plodnosti nebo mající </a:t>
            </a:r>
            <a:r>
              <a:rPr lang="cs-CZ" dirty="0" err="1"/>
              <a:t>apotropaický</a:t>
            </a:r>
            <a:r>
              <a:rPr lang="cs-CZ" dirty="0"/>
              <a:t> (ochranný) význam apod. Hlavními prameny, které nás informují o existenci hudebních nástrojů, jsou jejich </a:t>
            </a:r>
            <a:r>
              <a:rPr lang="cs-CZ" b="1" dirty="0"/>
              <a:t>zobrazení na malbách či v plastice a literární zmínky</a:t>
            </a:r>
            <a:r>
              <a:rPr lang="cs-CZ" dirty="0"/>
              <a:t> v dílech antických autorů. Literární prameny ovšem nejsou vyčerpávající, nepanuje například ani úplná jednota ve jménech jednotlivých druhů nástrojů. Jeden název mohl označovat více typů </a:t>
            </a:r>
            <a:r>
              <a:rPr lang="cs-CZ" dirty="0" smtClean="0"/>
              <a:t>nástrojů</a:t>
            </a:r>
          </a:p>
        </p:txBody>
      </p:sp>
    </p:spTree>
    <p:extLst>
      <p:ext uri="{BB962C8B-B14F-4D97-AF65-F5344CB8AC3E}">
        <p14:creationId xmlns:p14="http://schemas.microsoft.com/office/powerpoint/2010/main" val="28749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typické řecké hudební nástroje patří: </a:t>
            </a:r>
            <a:r>
              <a:rPr lang="cs-CZ" dirty="0" err="1" smtClean="0"/>
              <a:t>buzuki</a:t>
            </a:r>
            <a:r>
              <a:rPr lang="cs-CZ" dirty="0" smtClean="0"/>
              <a:t>, housle, cimbál, dudy, bubny,loutna, klarinet a </a:t>
            </a:r>
            <a:r>
              <a:rPr lang="cs-CZ" dirty="0" err="1" smtClean="0"/>
              <a:t>zurna</a:t>
            </a:r>
            <a:endParaRPr lang="cs-CZ" dirty="0" smtClean="0"/>
          </a:p>
          <a:p>
            <a:r>
              <a:rPr lang="cs-CZ" b="1" dirty="0" err="1" smtClean="0"/>
              <a:t>Zurna</a:t>
            </a:r>
            <a:r>
              <a:rPr lang="cs-CZ" dirty="0" smtClean="0"/>
              <a:t> je </a:t>
            </a:r>
            <a:r>
              <a:rPr lang="cs-CZ" b="1" dirty="0" smtClean="0"/>
              <a:t>dechový jazýčkový nástroj </a:t>
            </a:r>
            <a:r>
              <a:rPr lang="cs-CZ" dirty="0" smtClean="0"/>
              <a:t>ze dřeva s výrazným, pronikavým zvukem</a:t>
            </a:r>
            <a:r>
              <a:rPr lang="cs-CZ" baseline="30000" dirty="0" smtClean="0"/>
              <a:t> </a:t>
            </a:r>
            <a:r>
              <a:rPr lang="cs-CZ" dirty="0" smtClean="0"/>
              <a:t>který se využívá ve </a:t>
            </a:r>
            <a:r>
              <a:rPr lang="cs-CZ" b="1" dirty="0" smtClean="0"/>
              <a:t>středoasijské</a:t>
            </a:r>
            <a:r>
              <a:rPr lang="cs-CZ" dirty="0" smtClean="0"/>
              <a:t> a</a:t>
            </a:r>
            <a:r>
              <a:rPr lang="cs-CZ" b="1" dirty="0" smtClean="0"/>
              <a:t> anatolské </a:t>
            </a:r>
            <a:r>
              <a:rPr lang="cs-CZ" dirty="0" smtClean="0"/>
              <a:t>hudbě. Jako nástroj </a:t>
            </a:r>
            <a:r>
              <a:rPr lang="cs-CZ" b="1" dirty="0" smtClean="0"/>
              <a:t>osmanských</a:t>
            </a:r>
            <a:r>
              <a:rPr lang="cs-CZ" dirty="0" smtClean="0"/>
              <a:t> vojenských kapel </a:t>
            </a:r>
          </a:p>
          <a:p>
            <a:r>
              <a:rPr lang="cs-CZ" b="1" dirty="0" err="1" smtClean="0"/>
              <a:t>Buzuki</a:t>
            </a:r>
            <a:r>
              <a:rPr lang="cs-CZ" dirty="0" smtClean="0"/>
              <a:t> je </a:t>
            </a:r>
            <a:r>
              <a:rPr lang="cs-CZ" b="1" dirty="0" smtClean="0"/>
              <a:t>řecký strunný drnkací nástroj</a:t>
            </a:r>
            <a:r>
              <a:rPr lang="cs-CZ" dirty="0" smtClean="0"/>
              <a:t>, původně z </a:t>
            </a:r>
            <a:r>
              <a:rPr lang="cs-CZ" b="1" dirty="0" err="1" smtClean="0"/>
              <a:t>Anatolie</a:t>
            </a:r>
            <a:r>
              <a:rPr lang="cs-CZ" dirty="0" smtClean="0"/>
              <a:t>. První zmínky o tomto nástroji spadají do Řecka, do 4. století př. n. l. – drnkací nástroj podobný </a:t>
            </a:r>
            <a:r>
              <a:rPr lang="cs-CZ" dirty="0" err="1" smtClean="0"/>
              <a:t>Buzuki</a:t>
            </a:r>
            <a:r>
              <a:rPr lang="cs-CZ" dirty="0" smtClean="0"/>
              <a:t> byl u Řeků populární v Byzantské době a nazýval se </a:t>
            </a:r>
            <a:r>
              <a:rPr lang="cs-CZ" b="1" dirty="0" err="1" smtClean="0"/>
              <a:t>tambura</a:t>
            </a:r>
            <a:endParaRPr lang="cs-CZ" b="1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86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Zurna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Andula\Desktop\220px-Zour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21959"/>
            <a:ext cx="2216764" cy="4055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Buzuki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Andula\Desktop\buzuksitula2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00808"/>
            <a:ext cx="46805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Lyra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Lyra</a:t>
            </a:r>
            <a:r>
              <a:rPr lang="cs-CZ" dirty="0" smtClean="0"/>
              <a:t> je strunný hudební nástroj dobře známý pro jeho použití v klasickém starověku a později. Lyra je vzhledem podobná malé harfě, ale jsou v nich rozdíly. Lyra je strunný hudební nástroj známý svým rozšířením v klasické antice, kde doprovázela recitace starých </a:t>
            </a:r>
            <a:r>
              <a:rPr lang="cs-CZ" dirty="0" err="1" smtClean="0"/>
              <a:t>Řeků.Patří</a:t>
            </a:r>
            <a:r>
              <a:rPr lang="cs-CZ" dirty="0" smtClean="0"/>
              <a:t> mezi </a:t>
            </a:r>
            <a:r>
              <a:rPr lang="cs-CZ" dirty="0" err="1" smtClean="0"/>
              <a:t>chordofony</a:t>
            </a:r>
            <a:r>
              <a:rPr lang="cs-CZ" dirty="0" smtClean="0"/>
              <a:t> neboli strunné nástroje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Lyra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Andula\Desktop\ly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00808"/>
            <a:ext cx="2032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Sapfó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Sapfó</a:t>
            </a:r>
            <a:r>
              <a:rPr lang="el-GR" dirty="0" smtClean="0"/>
              <a:t> </a:t>
            </a:r>
            <a:r>
              <a:rPr lang="cs-CZ" dirty="0" smtClean="0"/>
              <a:t>žila mezi 630 př. n. l. a 612 př. n. l. – po roce 600 př. n. l., byla starořecká básnířka z Mytilény na ostrově Lesbos, kulturním centru 7. století př. n. l., vedla zde dívčí internátní školu</a:t>
            </a:r>
          </a:p>
          <a:p>
            <a:r>
              <a:rPr lang="cs-CZ" dirty="0" err="1" smtClean="0"/>
              <a:t>Sapfó</a:t>
            </a:r>
            <a:r>
              <a:rPr lang="cs-CZ" dirty="0" smtClean="0"/>
              <a:t> byla představitelka tzv. sólové lyriky. Z jejího díla se zachovaly pouze zlomky milostné a svatební písně (česky ve výboru </a:t>
            </a:r>
            <a:r>
              <a:rPr lang="cs-CZ" i="1" dirty="0" smtClean="0"/>
              <a:t>Písně z Lesbu.</a:t>
            </a:r>
            <a:r>
              <a:rPr lang="cs-CZ" dirty="0" smtClean="0"/>
              <a:t> Její vliv na další řeckou milostnou lyriku byl poměrně velký a prakticky po celé trvání starořecké poezie se k její tvorbě řada básníků vracela. Je známo, že </a:t>
            </a:r>
            <a:r>
              <a:rPr lang="cs-CZ" dirty="0" err="1" smtClean="0"/>
              <a:t>Sapfó</a:t>
            </a:r>
            <a:r>
              <a:rPr lang="cs-CZ" dirty="0" smtClean="0"/>
              <a:t> skládala v aiolském nářečí řečtiny a že psala především elegie a hymny.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TM02455610[[fn=Podzim]]</Template>
  <TotalTime>79</TotalTime>
  <Words>533</Words>
  <Application>Microsoft Office PowerPoint</Application>
  <PresentationFormat>Předvádění na obrazovce (4:3)</PresentationFormat>
  <Paragraphs>28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Autumn</vt:lpstr>
      <vt:lpstr>Antická hudba</vt:lpstr>
      <vt:lpstr>Charakteristika období</vt:lpstr>
      <vt:lpstr>Kultura</vt:lpstr>
      <vt:lpstr>Typické nástroje</vt:lpstr>
      <vt:lpstr>Zurna</vt:lpstr>
      <vt:lpstr>Buzuki</vt:lpstr>
      <vt:lpstr>Lyra </vt:lpstr>
      <vt:lpstr>Lyra</vt:lpstr>
      <vt:lpstr>Sapfó</vt:lpstr>
      <vt:lpstr>Sapfó</vt:lpstr>
      <vt:lpstr>Homér</vt:lpstr>
      <vt:lpstr>Hymnus na slunce</vt:lpstr>
      <vt:lpstr>Achnaton a jeho rodina při liturgii na počest Atona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Antická hudba</dc:title>
  <dc:creator>Marek Kalivoda</dc:creator>
  <cp:lastModifiedBy>Kantor</cp:lastModifiedBy>
  <cp:revision>9</cp:revision>
  <dcterms:created xsi:type="dcterms:W3CDTF">2020-02-18T10:19:52Z</dcterms:created>
  <dcterms:modified xsi:type="dcterms:W3CDTF">2020-03-17T09:34:29Z</dcterms:modified>
</cp:coreProperties>
</file>