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6" r:id="rId4"/>
    <p:sldId id="263" r:id="rId5"/>
    <p:sldId id="257" r:id="rId6"/>
    <p:sldId id="264" r:id="rId7"/>
    <p:sldId id="265" r:id="rId8"/>
    <p:sldId id="259" r:id="rId9"/>
    <p:sldId id="260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81" d="100"/>
          <a:sy n="81" d="100"/>
        </p:scale>
        <p:origin x="-8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E54C73-D2BC-41F5-9D78-9E639169F792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5743D2-50D3-4C22-966D-49A1B891B36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PM8DEsvmc&amp;t=113s" TargetMode="External"/><Relationship Id="rId2" Type="http://schemas.openxmlformats.org/officeDocument/2006/relationships/hyperlink" Target="https://www.youtube.com/watch?v=NCPM8DEsvmc&amp;t=46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pf6mxTUe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486600" cy="3251447"/>
          </a:xfrm>
        </p:spPr>
        <p:txBody>
          <a:bodyPr/>
          <a:lstStyle/>
          <a:p>
            <a:r>
              <a:rPr lang="cs-CZ" sz="16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Baroko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088832" cy="252028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Vypracovala: Ilona Krajdlová, Karolína Slabá a Barbora Holubová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G3</a:t>
            </a:r>
          </a:p>
        </p:txBody>
      </p:sp>
    </p:spTree>
    <p:extLst>
      <p:ext uri="{BB962C8B-B14F-4D97-AF65-F5344CB8AC3E}">
        <p14:creationId xmlns:p14="http://schemas.microsoft.com/office/powerpoint/2010/main" val="12011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624"/>
            <a:ext cx="5430601" cy="6686380"/>
          </a:xfrm>
        </p:spPr>
      </p:pic>
    </p:spTree>
    <p:extLst>
      <p:ext uri="{BB962C8B-B14F-4D97-AF65-F5344CB8AC3E}">
        <p14:creationId xmlns:p14="http://schemas.microsoft.com/office/powerpoint/2010/main" val="35160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Hudební ukázka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Johann </a:t>
            </a:r>
            <a:r>
              <a:rPr lang="cs-CZ" dirty="0">
                <a:solidFill>
                  <a:schemeClr val="tx1"/>
                </a:solidFill>
              </a:rPr>
              <a:t>Sebastian Bach Braniborské koncerty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https://www.youtube.com/watch?v=NCPM8DEsvmc&amp;t=46s</a:t>
            </a:r>
            <a:endParaRPr lang="cs-CZ" dirty="0" smtClean="0">
              <a:solidFill>
                <a:schemeClr val="tx1"/>
              </a:solidFill>
              <a:hlinkClick r:id="rId3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Antonio </a:t>
            </a:r>
            <a:r>
              <a:rPr lang="it-IT" dirty="0">
                <a:solidFill>
                  <a:schemeClr val="tx1"/>
                </a:solidFill>
              </a:rPr>
              <a:t>Vivaldi Čtvero ročních dob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www.youtube.com/watch?v=ygpf6mxTUeY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cs.wikipedia.org/wiki/Baroko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www.dejepis.com/ucebnice/baroko-manyrismus/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www.artmuseum.cz/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zivotopis.osobnosti.cz/</a:t>
            </a:r>
            <a:r>
              <a:rPr lang="cs-CZ" dirty="0" err="1" smtClean="0">
                <a:solidFill>
                  <a:schemeClr val="tx1"/>
                </a:solidFill>
              </a:rPr>
              <a:t>johann-sebastian-bach.php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cs.wikipedia.org/wiki/</a:t>
            </a:r>
            <a:r>
              <a:rPr lang="cs-CZ" dirty="0" err="1" smtClean="0">
                <a:solidFill>
                  <a:schemeClr val="tx1"/>
                </a:solidFill>
              </a:rPr>
              <a:t>Johann_Sebastian_Bach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2849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Děkujeme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21088"/>
            <a:ext cx="5915000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7479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Baroko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je umělecko-kulturní směr, který vládl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 Evropě v 17. a 18. století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Vznikl v Římě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rozšířil se po celé Evropě .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Charakteristickými znaky jsou dynamika, emotivnost, bohatost tvarů , zdobnost, velkolepost, pohyb a energie.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Důraz se dává na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kontrasty, hru světel a stínů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Baroko je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posledním universálním uměleckým stylem celé Evropy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kostel sv. Markéty, Jaroměřice nad </a:t>
            </a:r>
            <a:r>
              <a:rPr lang="cs-CZ" sz="1400" dirty="0" smtClean="0">
                <a:solidFill>
                  <a:schemeClr val="tx1"/>
                </a:solidFill>
              </a:rPr>
              <a:t>Rokytnou</a:t>
            </a: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muzeum </a:t>
            </a:r>
            <a:r>
              <a:rPr lang="cs-CZ" sz="1400" dirty="0">
                <a:solidFill>
                  <a:schemeClr val="tx1"/>
                </a:solidFill>
              </a:rPr>
              <a:t>a galerie severního Plzeňska v Mariánské </a:t>
            </a:r>
            <a:r>
              <a:rPr lang="cs-CZ" sz="1400" dirty="0" err="1">
                <a:solidFill>
                  <a:schemeClr val="tx1"/>
                </a:solidFill>
              </a:rPr>
              <a:t>Týnici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0100"/>
            <a:ext cx="4217400" cy="280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17784"/>
            <a:ext cx="43924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Kostel Panny Marie Pomocnice na Chlumku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31244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Baroko a hudba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Období </a:t>
            </a:r>
            <a:r>
              <a:rPr lang="cs-CZ" b="1" dirty="0">
                <a:solidFill>
                  <a:schemeClr val="tx1"/>
                </a:solidFill>
              </a:rPr>
              <a:t>hudebního baroka</a:t>
            </a:r>
            <a:r>
              <a:rPr lang="cs-CZ" dirty="0">
                <a:solidFill>
                  <a:schemeClr val="tx1"/>
                </a:solidFill>
              </a:rPr>
              <a:t> - 1600 až 1750.</a:t>
            </a:r>
          </a:p>
          <a:p>
            <a:r>
              <a:rPr lang="cs-CZ" dirty="0">
                <a:solidFill>
                  <a:schemeClr val="tx1"/>
                </a:solidFill>
              </a:rPr>
              <a:t>Kolébkou hudebního baroka je </a:t>
            </a:r>
            <a:r>
              <a:rPr lang="cs-CZ" b="1" dirty="0">
                <a:solidFill>
                  <a:schemeClr val="tx1"/>
                </a:solidFill>
              </a:rPr>
              <a:t>Itálie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Protikladnost </a:t>
            </a:r>
            <a:r>
              <a:rPr lang="cs-CZ" b="1" dirty="0">
                <a:solidFill>
                  <a:schemeClr val="tx1"/>
                </a:solidFill>
              </a:rPr>
              <a:t>sopránu a basu </a:t>
            </a:r>
            <a:r>
              <a:rPr lang="cs-CZ" dirty="0">
                <a:solidFill>
                  <a:schemeClr val="tx1"/>
                </a:solidFill>
              </a:rPr>
              <a:t>– tyto dva hlasy provádějí základní melodii skladby a ostatní hlasy slouží jako doprovod </a:t>
            </a:r>
          </a:p>
          <a:p>
            <a:r>
              <a:rPr lang="cs-CZ" dirty="0">
                <a:solidFill>
                  <a:schemeClr val="tx1"/>
                </a:solidFill>
              </a:rPr>
              <a:t>Klade velký </a:t>
            </a:r>
            <a:r>
              <a:rPr lang="cs-CZ" b="1" dirty="0">
                <a:solidFill>
                  <a:schemeClr val="tx1"/>
                </a:solidFill>
              </a:rPr>
              <a:t>důraz na emoce a na pocity člověka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Nástroje: housle</a:t>
            </a:r>
            <a:r>
              <a:rPr lang="cs-CZ" dirty="0">
                <a:solidFill>
                  <a:schemeClr val="tx1"/>
                </a:solidFill>
              </a:rPr>
              <a:t>, viola, violoncello, </a:t>
            </a:r>
            <a:r>
              <a:rPr lang="cs-CZ" dirty="0" smtClean="0">
                <a:solidFill>
                  <a:schemeClr val="tx1"/>
                </a:solidFill>
              </a:rPr>
              <a:t>kontrabas,</a:t>
            </a:r>
            <a:r>
              <a:rPr lang="cs-CZ" dirty="0">
                <a:solidFill>
                  <a:schemeClr val="tx1"/>
                </a:solidFill>
              </a:rPr>
              <a:t> loutna, kytara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 harfa, cembalo, varhany, flétny příčné i </a:t>
            </a:r>
            <a:r>
              <a:rPr lang="cs-CZ" dirty="0" smtClean="0">
                <a:solidFill>
                  <a:schemeClr val="tx1"/>
                </a:solidFill>
              </a:rPr>
              <a:t>zobcové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 lidové </a:t>
            </a:r>
            <a:r>
              <a:rPr lang="cs-CZ" dirty="0" smtClean="0">
                <a:solidFill>
                  <a:schemeClr val="tx1"/>
                </a:solidFill>
              </a:rPr>
              <a:t>hudbě: </a:t>
            </a:r>
            <a:r>
              <a:rPr lang="cs-CZ" dirty="0">
                <a:solidFill>
                  <a:schemeClr val="tx1"/>
                </a:solidFill>
              </a:rPr>
              <a:t>buben, kastaněty, </a:t>
            </a:r>
            <a:r>
              <a:rPr lang="cs-CZ" dirty="0" smtClean="0">
                <a:solidFill>
                  <a:schemeClr val="tx1"/>
                </a:solidFill>
              </a:rPr>
              <a:t>xylofon, šalmaj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dudy</a:t>
            </a:r>
          </a:p>
        </p:txBody>
      </p:sp>
    </p:spTree>
    <p:extLst>
      <p:ext uri="{BB962C8B-B14F-4D97-AF65-F5344CB8AC3E}">
        <p14:creationId xmlns:p14="http://schemas.microsoft.com/office/powerpoint/2010/main" val="17634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03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housle                                     harfa                                     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violoncello                             flétny</a:t>
            </a:r>
            <a:r>
              <a:rPr lang="cs-CZ" dirty="0">
                <a:solidFill>
                  <a:schemeClr val="tx1"/>
                </a:solidFill>
              </a:rPr>
              <a:t> příčné i zobcové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loutna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00100"/>
            <a:ext cx="2232248" cy="167418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59" y="2730761"/>
            <a:ext cx="1527169" cy="22043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85184"/>
            <a:ext cx="2232248" cy="154503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1763"/>
            <a:ext cx="1224135" cy="257085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05" y="3942318"/>
            <a:ext cx="1637398" cy="163739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53" y="3924938"/>
            <a:ext cx="1677140" cy="16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kastaněty                              šalmaj 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xylofon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                 varhany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embalo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9" y="313225"/>
            <a:ext cx="1916355" cy="18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70" y="2306428"/>
            <a:ext cx="1916355" cy="15959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5495"/>
            <a:ext cx="1224136" cy="27825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70" y="4365104"/>
            <a:ext cx="1916355" cy="20362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38169"/>
            <a:ext cx="2458616" cy="31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1DC367-E8F5-4034-BBC7-6372F7FC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Skladatelé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B15BF1-9E1B-4619-A39E-C8206D6D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5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Itálie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Antonio </a:t>
            </a:r>
            <a:r>
              <a:rPr lang="cs-CZ" dirty="0" err="1">
                <a:solidFill>
                  <a:schemeClr val="tx1"/>
                </a:solidFill>
              </a:rPr>
              <a:t>Vivaldi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Německo 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Johann Sebastian Bach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Georg Friedrich Händel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Čechy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Adam </a:t>
            </a:r>
            <a:r>
              <a:rPr lang="cs-CZ" dirty="0">
                <a:solidFill>
                  <a:schemeClr val="tx1"/>
                </a:solidFill>
              </a:rPr>
              <a:t>Václav Michna z </a:t>
            </a:r>
            <a:r>
              <a:rPr lang="cs-CZ" dirty="0" smtClean="0">
                <a:solidFill>
                  <a:schemeClr val="tx1"/>
                </a:solidFill>
              </a:rPr>
              <a:t>Otradovic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Jan </a:t>
            </a:r>
            <a:r>
              <a:rPr lang="cs-CZ" dirty="0" err="1">
                <a:solidFill>
                  <a:schemeClr val="tx1"/>
                </a:solidFill>
              </a:rPr>
              <a:t>Dismas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Zelenka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František Antonín Míča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Bohuslav Matěj Černohorský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152939-2931-4B49-9DF0-A256B4DC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Johann Sebastian Bach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A6B8DCA-5C1D-4241-9C77-EFB104E7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narodil </a:t>
            </a:r>
            <a:r>
              <a:rPr lang="cs-CZ" dirty="0">
                <a:solidFill>
                  <a:schemeClr val="tx1"/>
                </a:solidFill>
              </a:rPr>
              <a:t>se 31. března </a:t>
            </a:r>
            <a:r>
              <a:rPr lang="cs-CZ" dirty="0" smtClean="0">
                <a:solidFill>
                  <a:schemeClr val="tx1"/>
                </a:solidFill>
              </a:rPr>
              <a:t>1685</a:t>
            </a:r>
          </a:p>
          <a:p>
            <a:pPr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zemřel </a:t>
            </a:r>
            <a:r>
              <a:rPr lang="cs-CZ" dirty="0">
                <a:solidFill>
                  <a:schemeClr val="tx1"/>
                </a:solidFill>
              </a:rPr>
              <a:t> 28. července </a:t>
            </a:r>
            <a:r>
              <a:rPr lang="cs-CZ" dirty="0" smtClean="0">
                <a:solidFill>
                  <a:schemeClr val="tx1"/>
                </a:solidFill>
              </a:rPr>
              <a:t>1750 </a:t>
            </a:r>
            <a:r>
              <a:rPr lang="cs-CZ" dirty="0">
                <a:solidFill>
                  <a:schemeClr val="tx1"/>
                </a:solidFill>
              </a:rPr>
              <a:t>v Lipsku na cévní mozkovou </a:t>
            </a:r>
            <a:r>
              <a:rPr lang="cs-CZ" dirty="0" smtClean="0">
                <a:solidFill>
                  <a:schemeClr val="tx1"/>
                </a:solidFill>
              </a:rPr>
              <a:t>příhodu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pt-BR" dirty="0" smtClean="0">
                <a:solidFill>
                  <a:schemeClr val="tx1"/>
                </a:solidFill>
              </a:rPr>
              <a:t>německý</a:t>
            </a:r>
            <a:r>
              <a:rPr lang="pt-BR" dirty="0">
                <a:solidFill>
                  <a:schemeClr val="tx1"/>
                </a:solidFill>
              </a:rPr>
              <a:t> hudební </a:t>
            </a:r>
            <a:r>
              <a:rPr lang="pt-BR" dirty="0" smtClean="0">
                <a:solidFill>
                  <a:schemeClr val="tx1"/>
                </a:solidFill>
              </a:rPr>
              <a:t>skladatel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a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virtuos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hry </a:t>
            </a:r>
            <a:r>
              <a:rPr lang="pt-BR" dirty="0">
                <a:solidFill>
                  <a:schemeClr val="tx1"/>
                </a:solidFill>
              </a:rPr>
              <a:t>na klávesové nástroje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nejznámější </a:t>
            </a:r>
            <a:r>
              <a:rPr lang="cs-CZ" dirty="0" smtClean="0">
                <a:solidFill>
                  <a:schemeClr val="tx1"/>
                </a:solidFill>
              </a:rPr>
              <a:t>díla: Braniborské </a:t>
            </a:r>
            <a:r>
              <a:rPr lang="cs-CZ" dirty="0">
                <a:solidFill>
                  <a:schemeClr val="tx1"/>
                </a:solidFill>
              </a:rPr>
              <a:t>koncerty, Dobře temperovaný klavír, Mše h </a:t>
            </a:r>
            <a:r>
              <a:rPr lang="cs-CZ" dirty="0" smtClean="0">
                <a:solidFill>
                  <a:schemeClr val="tx1"/>
                </a:solidFill>
              </a:rPr>
              <a:t>moll, </a:t>
            </a:r>
            <a:r>
              <a:rPr lang="cs-CZ" dirty="0">
                <a:solidFill>
                  <a:schemeClr val="tx1"/>
                </a:solidFill>
              </a:rPr>
              <a:t> Matoušovy pašije, Vánoční oratorium, Hudební obětina, </a:t>
            </a:r>
            <a:r>
              <a:rPr lang="cs-CZ" dirty="0" err="1">
                <a:solidFill>
                  <a:schemeClr val="tx1"/>
                </a:solidFill>
              </a:rPr>
              <a:t>Goldbergovy</a:t>
            </a:r>
            <a:r>
              <a:rPr lang="cs-CZ" dirty="0">
                <a:solidFill>
                  <a:schemeClr val="tx1"/>
                </a:solidFill>
              </a:rPr>
              <a:t> variace a Umění </a:t>
            </a:r>
            <a:r>
              <a:rPr lang="cs-CZ" dirty="0" smtClean="0">
                <a:solidFill>
                  <a:schemeClr val="tx1"/>
                </a:solidFill>
              </a:rPr>
              <a:t>fugy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dílo mělo značný vliv na další vývoj hudby  W. A. </a:t>
            </a:r>
            <a:r>
              <a:rPr lang="cs-CZ" dirty="0" smtClean="0">
                <a:solidFill>
                  <a:schemeClr val="tx1"/>
                </a:solidFill>
              </a:rPr>
              <a:t>Mozarta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dirty="0" smtClean="0">
                <a:solidFill>
                  <a:schemeClr val="tx1"/>
                </a:solidFill>
              </a:rPr>
              <a:t>Ludwiga </a:t>
            </a:r>
            <a:r>
              <a:rPr lang="cs-CZ" dirty="0">
                <a:solidFill>
                  <a:schemeClr val="tx1"/>
                </a:solidFill>
              </a:rPr>
              <a:t>van </a:t>
            </a:r>
            <a:r>
              <a:rPr lang="cs-CZ" dirty="0" smtClean="0">
                <a:solidFill>
                  <a:schemeClr val="tx1"/>
                </a:solidFill>
              </a:rPr>
              <a:t>Beethovena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5873</TotalTime>
  <Words>105</Words>
  <Application>Microsoft Office PowerPoint</Application>
  <PresentationFormat>Předvádění na obrazovce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Baroko</vt:lpstr>
      <vt:lpstr>Prezentace aplikace PowerPoint</vt:lpstr>
      <vt:lpstr>Prezentace aplikace PowerPoint</vt:lpstr>
      <vt:lpstr>Prezentace aplikace PowerPoint</vt:lpstr>
      <vt:lpstr>Baroko a hudba</vt:lpstr>
      <vt:lpstr>Prezentace aplikace PowerPoint</vt:lpstr>
      <vt:lpstr>Prezentace aplikace PowerPoint</vt:lpstr>
      <vt:lpstr>Skladatelé</vt:lpstr>
      <vt:lpstr>Johann Sebastian Bach</vt:lpstr>
      <vt:lpstr>Prezentace aplikace PowerPoint</vt:lpstr>
      <vt:lpstr>Hudební ukázka</vt:lpstr>
      <vt:lpstr>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Baroko</dc:title>
  <dc:creator>Karolína Slabá</dc:creator>
  <cp:lastModifiedBy>Kantor</cp:lastModifiedBy>
  <cp:revision>42</cp:revision>
  <dcterms:created xsi:type="dcterms:W3CDTF">2020-02-18T10:16:48Z</dcterms:created>
  <dcterms:modified xsi:type="dcterms:W3CDTF">2020-03-17T09:33:04Z</dcterms:modified>
</cp:coreProperties>
</file>